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67" r:id="rId3"/>
    <p:sldId id="257" r:id="rId4"/>
    <p:sldId id="258" r:id="rId5"/>
    <p:sldId id="259" r:id="rId6"/>
    <p:sldId id="260" r:id="rId7"/>
    <p:sldId id="262" r:id="rId8"/>
    <p:sldId id="261" r:id="rId9"/>
    <p:sldId id="266" r:id="rId10"/>
    <p:sldId id="270" r:id="rId11"/>
    <p:sldId id="271" r:id="rId12"/>
    <p:sldId id="269" r:id="rId13"/>
    <p:sldId id="265" r:id="rId14"/>
    <p:sldId id="263" r:id="rId15"/>
    <p:sldId id="264"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D12A21-CCC9-47D8-9F94-C7EAE2A5AFC1}" v="78" dt="2023-11-05T14:57:28.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184" autoAdjust="0"/>
  </p:normalViewPr>
  <p:slideViewPr>
    <p:cSldViewPr snapToGrid="0">
      <p:cViewPr>
        <p:scale>
          <a:sx n="46" d="100"/>
          <a:sy n="46" d="100"/>
        </p:scale>
        <p:origin x="14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Lang" userId="5d12c9ca-5bdb-406d-97a2-d1480a002d84" providerId="ADAL" clId="{99D12A21-CCC9-47D8-9F94-C7EAE2A5AFC1}"/>
    <pc:docChg chg="undo custSel addSld delSld modSld">
      <pc:chgData name="Adam Lang" userId="5d12c9ca-5bdb-406d-97a2-d1480a002d84" providerId="ADAL" clId="{99D12A21-CCC9-47D8-9F94-C7EAE2A5AFC1}" dt="2023-11-05T15:15:38.072" v="29652" actId="255"/>
      <pc:docMkLst>
        <pc:docMk/>
      </pc:docMkLst>
      <pc:sldChg chg="modSp mod">
        <pc:chgData name="Adam Lang" userId="5d12c9ca-5bdb-406d-97a2-d1480a002d84" providerId="ADAL" clId="{99D12A21-CCC9-47D8-9F94-C7EAE2A5AFC1}" dt="2023-11-05T15:11:21.095" v="29627" actId="20577"/>
        <pc:sldMkLst>
          <pc:docMk/>
          <pc:sldMk cId="1235085912" sldId="256"/>
        </pc:sldMkLst>
        <pc:spChg chg="mod">
          <ac:chgData name="Adam Lang" userId="5d12c9ca-5bdb-406d-97a2-d1480a002d84" providerId="ADAL" clId="{99D12A21-CCC9-47D8-9F94-C7EAE2A5AFC1}" dt="2023-10-30T00:39:55.764" v="19084" actId="255"/>
          <ac:spMkLst>
            <pc:docMk/>
            <pc:sldMk cId="1235085912" sldId="256"/>
            <ac:spMk id="2" creationId="{30863B90-66F2-3282-D16A-969E886CE345}"/>
          </ac:spMkLst>
        </pc:spChg>
        <pc:spChg chg="mod">
          <ac:chgData name="Adam Lang" userId="5d12c9ca-5bdb-406d-97a2-d1480a002d84" providerId="ADAL" clId="{99D12A21-CCC9-47D8-9F94-C7EAE2A5AFC1}" dt="2023-11-05T15:11:21.095" v="29627" actId="20577"/>
          <ac:spMkLst>
            <pc:docMk/>
            <pc:sldMk cId="1235085912" sldId="256"/>
            <ac:spMk id="3" creationId="{9A9DB85E-1A0F-EBA6-C556-BEEACCA2C3DC}"/>
          </ac:spMkLst>
        </pc:spChg>
        <pc:picChg chg="mod">
          <ac:chgData name="Adam Lang" userId="5d12c9ca-5bdb-406d-97a2-d1480a002d84" providerId="ADAL" clId="{99D12A21-CCC9-47D8-9F94-C7EAE2A5AFC1}" dt="2023-10-30T00:39:11.684" v="19078" actId="1076"/>
          <ac:picMkLst>
            <pc:docMk/>
            <pc:sldMk cId="1235085912" sldId="256"/>
            <ac:picMk id="7" creationId="{011AFE1F-3E79-4450-7D7E-549D4CAC4550}"/>
          </ac:picMkLst>
        </pc:picChg>
      </pc:sldChg>
      <pc:sldChg chg="addSp delSp modSp mod modNotesTx">
        <pc:chgData name="Adam Lang" userId="5d12c9ca-5bdb-406d-97a2-d1480a002d84" providerId="ADAL" clId="{99D12A21-CCC9-47D8-9F94-C7EAE2A5AFC1}" dt="2023-10-30T00:50:57.086" v="19208" actId="14100"/>
        <pc:sldMkLst>
          <pc:docMk/>
          <pc:sldMk cId="1123506203" sldId="257"/>
        </pc:sldMkLst>
        <pc:spChg chg="mod">
          <ac:chgData name="Adam Lang" userId="5d12c9ca-5bdb-406d-97a2-d1480a002d84" providerId="ADAL" clId="{99D12A21-CCC9-47D8-9F94-C7EAE2A5AFC1}" dt="2023-10-30T00:41:22.937" v="19096" actId="1076"/>
          <ac:spMkLst>
            <pc:docMk/>
            <pc:sldMk cId="1123506203" sldId="257"/>
            <ac:spMk id="2" creationId="{7DACEF84-0212-5B42-A02C-BD8F9E8DEE26}"/>
          </ac:spMkLst>
        </pc:spChg>
        <pc:spChg chg="mod">
          <ac:chgData name="Adam Lang" userId="5d12c9ca-5bdb-406d-97a2-d1480a002d84" providerId="ADAL" clId="{99D12A21-CCC9-47D8-9F94-C7EAE2A5AFC1}" dt="2023-10-30T00:50:57.086" v="19208" actId="14100"/>
          <ac:spMkLst>
            <pc:docMk/>
            <pc:sldMk cId="1123506203" sldId="257"/>
            <ac:spMk id="3" creationId="{498F6793-6723-5E92-E390-3897A552EC64}"/>
          </ac:spMkLst>
        </pc:spChg>
        <pc:spChg chg="del">
          <ac:chgData name="Adam Lang" userId="5d12c9ca-5bdb-406d-97a2-d1480a002d84" providerId="ADAL" clId="{99D12A21-CCC9-47D8-9F94-C7EAE2A5AFC1}" dt="2023-10-29T02:24:33.526" v="1371" actId="478"/>
          <ac:spMkLst>
            <pc:docMk/>
            <pc:sldMk cId="1123506203" sldId="257"/>
            <ac:spMk id="4" creationId="{D8D5B41A-256F-780F-D4DF-AA99F7AFA4CA}"/>
          </ac:spMkLst>
        </pc:spChg>
        <pc:spChg chg="del">
          <ac:chgData name="Adam Lang" userId="5d12c9ca-5bdb-406d-97a2-d1480a002d84" providerId="ADAL" clId="{99D12A21-CCC9-47D8-9F94-C7EAE2A5AFC1}" dt="2023-10-29T02:44:46.006" v="1420" actId="478"/>
          <ac:spMkLst>
            <pc:docMk/>
            <pc:sldMk cId="1123506203" sldId="257"/>
            <ac:spMk id="6" creationId="{46FD02AF-453F-AC74-E2ED-AA36881BFBB8}"/>
          </ac:spMkLst>
        </pc:spChg>
        <pc:spChg chg="add mod">
          <ac:chgData name="Adam Lang" userId="5d12c9ca-5bdb-406d-97a2-d1480a002d84" providerId="ADAL" clId="{99D12A21-CCC9-47D8-9F94-C7EAE2A5AFC1}" dt="2023-10-30T00:28:59.214" v="18894" actId="14100"/>
          <ac:spMkLst>
            <pc:docMk/>
            <pc:sldMk cId="1123506203" sldId="257"/>
            <ac:spMk id="10" creationId="{04C4DA2B-5D7D-E5E7-3B62-DE879F3AA33C}"/>
          </ac:spMkLst>
        </pc:spChg>
        <pc:spChg chg="add mod">
          <ac:chgData name="Adam Lang" userId="5d12c9ca-5bdb-406d-97a2-d1480a002d84" providerId="ADAL" clId="{99D12A21-CCC9-47D8-9F94-C7EAE2A5AFC1}" dt="2023-10-30T00:29:08.649" v="18895" actId="948"/>
          <ac:spMkLst>
            <pc:docMk/>
            <pc:sldMk cId="1123506203" sldId="257"/>
            <ac:spMk id="11" creationId="{5E226A14-0980-DF1B-A836-F2AD8D62AC11}"/>
          </ac:spMkLst>
        </pc:spChg>
        <pc:picChg chg="add mod">
          <ac:chgData name="Adam Lang" userId="5d12c9ca-5bdb-406d-97a2-d1480a002d84" providerId="ADAL" clId="{99D12A21-CCC9-47D8-9F94-C7EAE2A5AFC1}" dt="2023-10-29T23:39:54.656" v="18269" actId="1076"/>
          <ac:picMkLst>
            <pc:docMk/>
            <pc:sldMk cId="1123506203" sldId="257"/>
            <ac:picMk id="8" creationId="{17137599-2683-BA25-2C0B-B241DA146BDF}"/>
          </ac:picMkLst>
        </pc:picChg>
        <pc:picChg chg="add mod">
          <ac:chgData name="Adam Lang" userId="5d12c9ca-5bdb-406d-97a2-d1480a002d84" providerId="ADAL" clId="{99D12A21-CCC9-47D8-9F94-C7EAE2A5AFC1}" dt="2023-10-29T23:39:56.843" v="18270" actId="1076"/>
          <ac:picMkLst>
            <pc:docMk/>
            <pc:sldMk cId="1123506203" sldId="257"/>
            <ac:picMk id="9" creationId="{671A6E1D-F98D-84EB-78D8-9A90CAD7C65C}"/>
          </ac:picMkLst>
        </pc:picChg>
      </pc:sldChg>
      <pc:sldChg chg="addSp delSp modSp mod modNotesTx">
        <pc:chgData name="Adam Lang" userId="5d12c9ca-5bdb-406d-97a2-d1480a002d84" providerId="ADAL" clId="{99D12A21-CCC9-47D8-9F94-C7EAE2A5AFC1}" dt="2023-11-05T15:11:38.214" v="29628" actId="14100"/>
        <pc:sldMkLst>
          <pc:docMk/>
          <pc:sldMk cId="1354505409" sldId="258"/>
        </pc:sldMkLst>
        <pc:spChg chg="mod">
          <ac:chgData name="Adam Lang" userId="5d12c9ca-5bdb-406d-97a2-d1480a002d84" providerId="ADAL" clId="{99D12A21-CCC9-47D8-9F94-C7EAE2A5AFC1}" dt="2023-10-30T00:42:12.294" v="19102" actId="27636"/>
          <ac:spMkLst>
            <pc:docMk/>
            <pc:sldMk cId="1354505409" sldId="258"/>
            <ac:spMk id="2" creationId="{6F18EAD4-47F7-DFDE-A904-EA31BE97D21F}"/>
          </ac:spMkLst>
        </pc:spChg>
        <pc:spChg chg="mod">
          <ac:chgData name="Adam Lang" userId="5d12c9ca-5bdb-406d-97a2-d1480a002d84" providerId="ADAL" clId="{99D12A21-CCC9-47D8-9F94-C7EAE2A5AFC1}" dt="2023-11-05T15:11:38.214" v="29628" actId="14100"/>
          <ac:spMkLst>
            <pc:docMk/>
            <pc:sldMk cId="1354505409" sldId="258"/>
            <ac:spMk id="3" creationId="{FB9D001F-142C-870B-1B8E-277B90CEDCE8}"/>
          </ac:spMkLst>
        </pc:spChg>
        <pc:spChg chg="del mod">
          <ac:chgData name="Adam Lang" userId="5d12c9ca-5bdb-406d-97a2-d1480a002d84" providerId="ADAL" clId="{99D12A21-CCC9-47D8-9F94-C7EAE2A5AFC1}" dt="2023-10-29T23:40:49.502" v="18304" actId="478"/>
          <ac:spMkLst>
            <pc:docMk/>
            <pc:sldMk cId="1354505409" sldId="258"/>
            <ac:spMk id="6" creationId="{078FF448-BE3C-6322-BA92-90FDBA53A0F2}"/>
          </ac:spMkLst>
        </pc:spChg>
        <pc:spChg chg="add mod">
          <ac:chgData name="Adam Lang" userId="5d12c9ca-5bdb-406d-97a2-d1480a002d84" providerId="ADAL" clId="{99D12A21-CCC9-47D8-9F94-C7EAE2A5AFC1}" dt="2023-10-30T00:28:42.069" v="18892" actId="948"/>
          <ac:spMkLst>
            <pc:docMk/>
            <pc:sldMk cId="1354505409" sldId="258"/>
            <ac:spMk id="12" creationId="{A738C04A-C5D2-3423-A6C1-3FEAEBE188BD}"/>
          </ac:spMkLst>
        </pc:spChg>
        <pc:picChg chg="mod">
          <ac:chgData name="Adam Lang" userId="5d12c9ca-5bdb-406d-97a2-d1480a002d84" providerId="ADAL" clId="{99D12A21-CCC9-47D8-9F94-C7EAE2A5AFC1}" dt="2023-10-29T23:42:35.845" v="18345" actId="1076"/>
          <ac:picMkLst>
            <pc:docMk/>
            <pc:sldMk cId="1354505409" sldId="258"/>
            <ac:picMk id="8" creationId="{BD9368A6-5268-9F68-85E4-EA2D83EC4D07}"/>
          </ac:picMkLst>
        </pc:picChg>
        <pc:picChg chg="del mod">
          <ac:chgData name="Adam Lang" userId="5d12c9ca-5bdb-406d-97a2-d1480a002d84" providerId="ADAL" clId="{99D12A21-CCC9-47D8-9F94-C7EAE2A5AFC1}" dt="2023-10-29T01:41:12.258" v="18" actId="478"/>
          <ac:picMkLst>
            <pc:docMk/>
            <pc:sldMk cId="1354505409" sldId="258"/>
            <ac:picMk id="9" creationId="{D8E26FFB-D00A-4778-1684-E819262BFFD7}"/>
          </ac:picMkLst>
        </pc:picChg>
        <pc:picChg chg="add mod">
          <ac:chgData name="Adam Lang" userId="5d12c9ca-5bdb-406d-97a2-d1480a002d84" providerId="ADAL" clId="{99D12A21-CCC9-47D8-9F94-C7EAE2A5AFC1}" dt="2023-10-29T23:42:38.095" v="18346" actId="1076"/>
          <ac:picMkLst>
            <pc:docMk/>
            <pc:sldMk cId="1354505409" sldId="258"/>
            <ac:picMk id="10" creationId="{D4C8F242-FB4E-F184-DE21-DA758382D14A}"/>
          </ac:picMkLst>
        </pc:picChg>
        <pc:picChg chg="add mod">
          <ac:chgData name="Adam Lang" userId="5d12c9ca-5bdb-406d-97a2-d1480a002d84" providerId="ADAL" clId="{99D12A21-CCC9-47D8-9F94-C7EAE2A5AFC1}" dt="2023-10-29T23:42:28.333" v="18342" actId="1076"/>
          <ac:picMkLst>
            <pc:docMk/>
            <pc:sldMk cId="1354505409" sldId="258"/>
            <ac:picMk id="11" creationId="{C9DDA41C-B88E-7950-B00C-48681F3E207D}"/>
          </ac:picMkLst>
        </pc:picChg>
      </pc:sldChg>
      <pc:sldChg chg="addSp delSp modSp mod modClrScheme chgLayout modNotesTx">
        <pc:chgData name="Adam Lang" userId="5d12c9ca-5bdb-406d-97a2-d1480a002d84" providerId="ADAL" clId="{99D12A21-CCC9-47D8-9F94-C7EAE2A5AFC1}" dt="2023-10-30T01:56:16.874" v="21479" actId="20577"/>
        <pc:sldMkLst>
          <pc:docMk/>
          <pc:sldMk cId="1732091120" sldId="259"/>
        </pc:sldMkLst>
        <pc:spChg chg="mod ord">
          <ac:chgData name="Adam Lang" userId="5d12c9ca-5bdb-406d-97a2-d1480a002d84" providerId="ADAL" clId="{99D12A21-CCC9-47D8-9F94-C7EAE2A5AFC1}" dt="2023-10-30T00:42:33.540" v="19106" actId="255"/>
          <ac:spMkLst>
            <pc:docMk/>
            <pc:sldMk cId="1732091120" sldId="259"/>
            <ac:spMk id="2" creationId="{A60BF024-207B-F54F-1210-49931A51EE68}"/>
          </ac:spMkLst>
        </pc:spChg>
        <pc:spChg chg="mod ord">
          <ac:chgData name="Adam Lang" userId="5d12c9ca-5bdb-406d-97a2-d1480a002d84" providerId="ADAL" clId="{99D12A21-CCC9-47D8-9F94-C7EAE2A5AFC1}" dt="2023-10-30T00:42:56.858" v="19108" actId="255"/>
          <ac:spMkLst>
            <pc:docMk/>
            <pc:sldMk cId="1732091120" sldId="259"/>
            <ac:spMk id="3" creationId="{B8E86937-661C-133F-FACA-9E89136FE895}"/>
          </ac:spMkLst>
        </pc:spChg>
        <pc:spChg chg="del mod ord">
          <ac:chgData name="Adam Lang" userId="5d12c9ca-5bdb-406d-97a2-d1480a002d84" providerId="ADAL" clId="{99D12A21-CCC9-47D8-9F94-C7EAE2A5AFC1}" dt="2023-10-29T01:47:38.955" v="452" actId="700"/>
          <ac:spMkLst>
            <pc:docMk/>
            <pc:sldMk cId="1732091120" sldId="259"/>
            <ac:spMk id="4" creationId="{F2683AB3-42AC-9E3B-2E1C-B83C6078B3E4}"/>
          </ac:spMkLst>
        </pc:spChg>
        <pc:spChg chg="del mod ord">
          <ac:chgData name="Adam Lang" userId="5d12c9ca-5bdb-406d-97a2-d1480a002d84" providerId="ADAL" clId="{99D12A21-CCC9-47D8-9F94-C7EAE2A5AFC1}" dt="2023-10-29T02:47:29.713" v="1469" actId="478"/>
          <ac:spMkLst>
            <pc:docMk/>
            <pc:sldMk cId="1732091120" sldId="259"/>
            <ac:spMk id="6" creationId="{229A9ECB-0BE9-1502-0199-BAF7427B2AFE}"/>
          </ac:spMkLst>
        </pc:spChg>
        <pc:spChg chg="mod ord">
          <ac:chgData name="Adam Lang" userId="5d12c9ca-5bdb-406d-97a2-d1480a002d84" providerId="ADAL" clId="{99D12A21-CCC9-47D8-9F94-C7EAE2A5AFC1}" dt="2023-10-29T01:47:38.955" v="452" actId="700"/>
          <ac:spMkLst>
            <pc:docMk/>
            <pc:sldMk cId="1732091120" sldId="259"/>
            <ac:spMk id="7" creationId="{0A0FA8E6-D15E-92DC-775F-1683114D1F93}"/>
          </ac:spMkLst>
        </pc:spChg>
        <pc:spChg chg="add mod ord">
          <ac:chgData name="Adam Lang" userId="5d12c9ca-5bdb-406d-97a2-d1480a002d84" providerId="ADAL" clId="{99D12A21-CCC9-47D8-9F94-C7EAE2A5AFC1}" dt="2023-10-30T00:42:45.241" v="19107" actId="255"/>
          <ac:spMkLst>
            <pc:docMk/>
            <pc:sldMk cId="1732091120" sldId="259"/>
            <ac:spMk id="8" creationId="{AD852676-F08B-5F4E-C67F-B0B111C3161D}"/>
          </ac:spMkLst>
        </pc:spChg>
        <pc:spChg chg="add mod ord">
          <ac:chgData name="Adam Lang" userId="5d12c9ca-5bdb-406d-97a2-d1480a002d84" providerId="ADAL" clId="{99D12A21-CCC9-47D8-9F94-C7EAE2A5AFC1}" dt="2023-10-30T00:43:10.807" v="19109" actId="1076"/>
          <ac:spMkLst>
            <pc:docMk/>
            <pc:sldMk cId="1732091120" sldId="259"/>
            <ac:spMk id="9" creationId="{B41B6ED5-AD38-5DE2-45F9-1AC323362574}"/>
          </ac:spMkLst>
        </pc:spChg>
        <pc:spChg chg="add mod ord">
          <ac:chgData name="Adam Lang" userId="5d12c9ca-5bdb-406d-97a2-d1480a002d84" providerId="ADAL" clId="{99D12A21-CCC9-47D8-9F94-C7EAE2A5AFC1}" dt="2023-10-30T00:43:18.431" v="19110" actId="1076"/>
          <ac:spMkLst>
            <pc:docMk/>
            <pc:sldMk cId="1732091120" sldId="259"/>
            <ac:spMk id="10" creationId="{3A1C23DB-45F9-8290-617F-3D805CF4A320}"/>
          </ac:spMkLst>
        </pc:spChg>
        <pc:spChg chg="add mod">
          <ac:chgData name="Adam Lang" userId="5d12c9ca-5bdb-406d-97a2-d1480a002d84" providerId="ADAL" clId="{99D12A21-CCC9-47D8-9F94-C7EAE2A5AFC1}" dt="2023-10-30T00:28:31.496" v="18891" actId="948"/>
          <ac:spMkLst>
            <pc:docMk/>
            <pc:sldMk cId="1732091120" sldId="259"/>
            <ac:spMk id="12" creationId="{7D744453-35D0-9173-2906-3B714B58BCF5}"/>
          </ac:spMkLst>
        </pc:spChg>
        <pc:picChg chg="add mod">
          <ac:chgData name="Adam Lang" userId="5d12c9ca-5bdb-406d-97a2-d1480a002d84" providerId="ADAL" clId="{99D12A21-CCC9-47D8-9F94-C7EAE2A5AFC1}" dt="2023-10-29T23:45:54.123" v="18376" actId="1076"/>
          <ac:picMkLst>
            <pc:docMk/>
            <pc:sldMk cId="1732091120" sldId="259"/>
            <ac:picMk id="11" creationId="{0B4EFCDD-FBB8-F9E9-E18B-6C8C853D27D0}"/>
          </ac:picMkLst>
        </pc:picChg>
      </pc:sldChg>
      <pc:sldChg chg="addSp delSp modSp mod modClrScheme chgLayout modNotesTx">
        <pc:chgData name="Adam Lang" userId="5d12c9ca-5bdb-406d-97a2-d1480a002d84" providerId="ADAL" clId="{99D12A21-CCC9-47D8-9F94-C7EAE2A5AFC1}" dt="2023-10-30T01:59:17.349" v="21560" actId="20577"/>
        <pc:sldMkLst>
          <pc:docMk/>
          <pc:sldMk cId="3157859740" sldId="260"/>
        </pc:sldMkLst>
        <pc:spChg chg="mod ord">
          <ac:chgData name="Adam Lang" userId="5d12c9ca-5bdb-406d-97a2-d1480a002d84" providerId="ADAL" clId="{99D12A21-CCC9-47D8-9F94-C7EAE2A5AFC1}" dt="2023-10-30T00:43:30.029" v="19114" actId="27636"/>
          <ac:spMkLst>
            <pc:docMk/>
            <pc:sldMk cId="3157859740" sldId="260"/>
            <ac:spMk id="2" creationId="{9634AE44-65AC-53A8-7D13-F3A9CAE2FA36}"/>
          </ac:spMkLst>
        </pc:spChg>
        <pc:spChg chg="del mod ord">
          <ac:chgData name="Adam Lang" userId="5d12c9ca-5bdb-406d-97a2-d1480a002d84" providerId="ADAL" clId="{99D12A21-CCC9-47D8-9F94-C7EAE2A5AFC1}" dt="2023-10-29T01:53:25.238" v="591" actId="700"/>
          <ac:spMkLst>
            <pc:docMk/>
            <pc:sldMk cId="3157859740" sldId="260"/>
            <ac:spMk id="3" creationId="{0BD017E1-D54F-934F-D9C8-B8846D03071D}"/>
          </ac:spMkLst>
        </pc:spChg>
        <pc:spChg chg="del mod ord">
          <ac:chgData name="Adam Lang" userId="5d12c9ca-5bdb-406d-97a2-d1480a002d84" providerId="ADAL" clId="{99D12A21-CCC9-47D8-9F94-C7EAE2A5AFC1}" dt="2023-10-29T01:53:25.238" v="591" actId="700"/>
          <ac:spMkLst>
            <pc:docMk/>
            <pc:sldMk cId="3157859740" sldId="260"/>
            <ac:spMk id="4" creationId="{BEB46559-69A6-8CF6-4742-7B21FB948E2F}"/>
          </ac:spMkLst>
        </pc:spChg>
        <pc:spChg chg="del mod ord">
          <ac:chgData name="Adam Lang" userId="5d12c9ca-5bdb-406d-97a2-d1480a002d84" providerId="ADAL" clId="{99D12A21-CCC9-47D8-9F94-C7EAE2A5AFC1}" dt="2023-10-29T02:20:20.212" v="1353" actId="478"/>
          <ac:spMkLst>
            <pc:docMk/>
            <pc:sldMk cId="3157859740" sldId="260"/>
            <ac:spMk id="6" creationId="{F1EF7AA8-8A86-EDB0-F9B1-96C10059230A}"/>
          </ac:spMkLst>
        </pc:spChg>
        <pc:spChg chg="mod ord">
          <ac:chgData name="Adam Lang" userId="5d12c9ca-5bdb-406d-97a2-d1480a002d84" providerId="ADAL" clId="{99D12A21-CCC9-47D8-9F94-C7EAE2A5AFC1}" dt="2023-10-29T01:53:25.238" v="591" actId="700"/>
          <ac:spMkLst>
            <pc:docMk/>
            <pc:sldMk cId="3157859740" sldId="260"/>
            <ac:spMk id="7" creationId="{C566C09D-AD45-A083-DE2F-9B6FA2480A23}"/>
          </ac:spMkLst>
        </pc:spChg>
        <pc:spChg chg="add mod ord">
          <ac:chgData name="Adam Lang" userId="5d12c9ca-5bdb-406d-97a2-d1480a002d84" providerId="ADAL" clId="{99D12A21-CCC9-47D8-9F94-C7EAE2A5AFC1}" dt="2023-10-29T19:47:39.423" v="17134" actId="1076"/>
          <ac:spMkLst>
            <pc:docMk/>
            <pc:sldMk cId="3157859740" sldId="260"/>
            <ac:spMk id="8" creationId="{87684B3C-8117-FF66-5D07-CA5303968596}"/>
          </ac:spMkLst>
        </pc:spChg>
        <pc:spChg chg="add mod ord">
          <ac:chgData name="Adam Lang" userId="5d12c9ca-5bdb-406d-97a2-d1480a002d84" providerId="ADAL" clId="{99D12A21-CCC9-47D8-9F94-C7EAE2A5AFC1}" dt="2023-10-30T00:49:57.245" v="19204" actId="27636"/>
          <ac:spMkLst>
            <pc:docMk/>
            <pc:sldMk cId="3157859740" sldId="260"/>
            <ac:spMk id="9" creationId="{FAE71563-D8F0-569D-DFA2-55E57933595A}"/>
          </ac:spMkLst>
        </pc:spChg>
        <pc:spChg chg="add mod ord">
          <ac:chgData name="Adam Lang" userId="5d12c9ca-5bdb-406d-97a2-d1480a002d84" providerId="ADAL" clId="{99D12A21-CCC9-47D8-9F94-C7EAE2A5AFC1}" dt="2023-10-29T19:47:57.808" v="17139" actId="1076"/>
          <ac:spMkLst>
            <pc:docMk/>
            <pc:sldMk cId="3157859740" sldId="260"/>
            <ac:spMk id="10" creationId="{FE5FEC98-74B3-031D-17BF-5129DFA26752}"/>
          </ac:spMkLst>
        </pc:spChg>
        <pc:spChg chg="add mod ord">
          <ac:chgData name="Adam Lang" userId="5d12c9ca-5bdb-406d-97a2-d1480a002d84" providerId="ADAL" clId="{99D12A21-CCC9-47D8-9F94-C7EAE2A5AFC1}" dt="2023-10-30T00:50:14.091" v="19205" actId="255"/>
          <ac:spMkLst>
            <pc:docMk/>
            <pc:sldMk cId="3157859740" sldId="260"/>
            <ac:spMk id="11" creationId="{A4A9BDB2-FED4-0A92-1EDD-3A03FD7FA7BA}"/>
          </ac:spMkLst>
        </pc:spChg>
        <pc:spChg chg="add mod">
          <ac:chgData name="Adam Lang" userId="5d12c9ca-5bdb-406d-97a2-d1480a002d84" providerId="ADAL" clId="{99D12A21-CCC9-47D8-9F94-C7EAE2A5AFC1}" dt="2023-10-30T00:28:12.419" v="18888" actId="948"/>
          <ac:spMkLst>
            <pc:docMk/>
            <pc:sldMk cId="3157859740" sldId="260"/>
            <ac:spMk id="15" creationId="{9218778C-0B90-AF82-4B26-1194810AB0A1}"/>
          </ac:spMkLst>
        </pc:spChg>
        <pc:spChg chg="add mod">
          <ac:chgData name="Adam Lang" userId="5d12c9ca-5bdb-406d-97a2-d1480a002d84" providerId="ADAL" clId="{99D12A21-CCC9-47D8-9F94-C7EAE2A5AFC1}" dt="2023-10-30T00:28:19.523" v="18889" actId="948"/>
          <ac:spMkLst>
            <pc:docMk/>
            <pc:sldMk cId="3157859740" sldId="260"/>
            <ac:spMk id="16" creationId="{58A0D73A-82B3-4051-A7D5-42796C6BAABE}"/>
          </ac:spMkLst>
        </pc:spChg>
        <pc:picChg chg="add mod">
          <ac:chgData name="Adam Lang" userId="5d12c9ca-5bdb-406d-97a2-d1480a002d84" providerId="ADAL" clId="{99D12A21-CCC9-47D8-9F94-C7EAE2A5AFC1}" dt="2023-10-29T23:49:17.068" v="18406" actId="14100"/>
          <ac:picMkLst>
            <pc:docMk/>
            <pc:sldMk cId="3157859740" sldId="260"/>
            <ac:picMk id="12" creationId="{175F7D2D-93F3-5A57-5B25-0E44B854CEF2}"/>
          </ac:picMkLst>
        </pc:picChg>
        <pc:picChg chg="add mod">
          <ac:chgData name="Adam Lang" userId="5d12c9ca-5bdb-406d-97a2-d1480a002d84" providerId="ADAL" clId="{99D12A21-CCC9-47D8-9F94-C7EAE2A5AFC1}" dt="2023-10-29T23:51:25.968" v="18430" actId="14100"/>
          <ac:picMkLst>
            <pc:docMk/>
            <pc:sldMk cId="3157859740" sldId="260"/>
            <ac:picMk id="14" creationId="{7D6B8207-44E6-13C4-0C08-9EFC4FD9F36C}"/>
          </ac:picMkLst>
        </pc:picChg>
      </pc:sldChg>
      <pc:sldChg chg="addSp delSp modSp mod modNotesTx">
        <pc:chgData name="Adam Lang" userId="5d12c9ca-5bdb-406d-97a2-d1480a002d84" providerId="ADAL" clId="{99D12A21-CCC9-47D8-9F94-C7EAE2A5AFC1}" dt="2023-10-30T02:04:06.331" v="22072" actId="20577"/>
        <pc:sldMkLst>
          <pc:docMk/>
          <pc:sldMk cId="3952512899" sldId="261"/>
        </pc:sldMkLst>
        <pc:spChg chg="mod">
          <ac:chgData name="Adam Lang" userId="5d12c9ca-5bdb-406d-97a2-d1480a002d84" providerId="ADAL" clId="{99D12A21-CCC9-47D8-9F94-C7EAE2A5AFC1}" dt="2023-10-30T00:46:05.163" v="19144" actId="255"/>
          <ac:spMkLst>
            <pc:docMk/>
            <pc:sldMk cId="3952512899" sldId="261"/>
            <ac:spMk id="2" creationId="{2F718BB2-BEB2-B361-AA25-131CD1EB5C9D}"/>
          </ac:spMkLst>
        </pc:spChg>
        <pc:spChg chg="mod">
          <ac:chgData name="Adam Lang" userId="5d12c9ca-5bdb-406d-97a2-d1480a002d84" providerId="ADAL" clId="{99D12A21-CCC9-47D8-9F94-C7EAE2A5AFC1}" dt="2023-10-30T00:48:34.572" v="19195" actId="1076"/>
          <ac:spMkLst>
            <pc:docMk/>
            <pc:sldMk cId="3952512899" sldId="261"/>
            <ac:spMk id="3" creationId="{79BC569D-1018-FBAF-7529-8F7F5C69BA50}"/>
          </ac:spMkLst>
        </pc:spChg>
        <pc:spChg chg="del">
          <ac:chgData name="Adam Lang" userId="5d12c9ca-5bdb-406d-97a2-d1480a002d84" providerId="ADAL" clId="{99D12A21-CCC9-47D8-9F94-C7EAE2A5AFC1}" dt="2023-10-29T02:50:37.357" v="1668"/>
          <ac:spMkLst>
            <pc:docMk/>
            <pc:sldMk cId="3952512899" sldId="261"/>
            <ac:spMk id="4" creationId="{34110FF6-7C05-B62A-7058-FB86347FE638}"/>
          </ac:spMkLst>
        </pc:spChg>
        <pc:spChg chg="del mod">
          <ac:chgData name="Adam Lang" userId="5d12c9ca-5bdb-406d-97a2-d1480a002d84" providerId="ADAL" clId="{99D12A21-CCC9-47D8-9F94-C7EAE2A5AFC1}" dt="2023-10-29T02:51:29.437" v="1671" actId="478"/>
          <ac:spMkLst>
            <pc:docMk/>
            <pc:sldMk cId="3952512899" sldId="261"/>
            <ac:spMk id="6" creationId="{A35746A3-32E6-24FC-7E45-29A6174B7D82}"/>
          </ac:spMkLst>
        </pc:spChg>
        <pc:spChg chg="add del mod">
          <ac:chgData name="Adam Lang" userId="5d12c9ca-5bdb-406d-97a2-d1480a002d84" providerId="ADAL" clId="{99D12A21-CCC9-47D8-9F94-C7EAE2A5AFC1}" dt="2023-10-29T03:30:50.065" v="1752" actId="22"/>
          <ac:spMkLst>
            <pc:docMk/>
            <pc:sldMk cId="3952512899" sldId="261"/>
            <ac:spMk id="12" creationId="{F424C130-A4AD-AF76-BE9D-7150F1A35348}"/>
          </ac:spMkLst>
        </pc:spChg>
        <pc:spChg chg="add mod">
          <ac:chgData name="Adam Lang" userId="5d12c9ca-5bdb-406d-97a2-d1480a002d84" providerId="ADAL" clId="{99D12A21-CCC9-47D8-9F94-C7EAE2A5AFC1}" dt="2023-10-30T00:27:38.472" v="18885" actId="948"/>
          <ac:spMkLst>
            <pc:docMk/>
            <pc:sldMk cId="3952512899" sldId="261"/>
            <ac:spMk id="14" creationId="{5A6F986E-46D1-1305-A615-B05081D890F9}"/>
          </ac:spMkLst>
        </pc:spChg>
        <pc:spChg chg="add mod">
          <ac:chgData name="Adam Lang" userId="5d12c9ca-5bdb-406d-97a2-d1480a002d84" providerId="ADAL" clId="{99D12A21-CCC9-47D8-9F94-C7EAE2A5AFC1}" dt="2023-10-30T00:27:45.465" v="18886" actId="948"/>
          <ac:spMkLst>
            <pc:docMk/>
            <pc:sldMk cId="3952512899" sldId="261"/>
            <ac:spMk id="15" creationId="{14D4AA6D-6501-440B-2225-6809A6814D8F}"/>
          </ac:spMkLst>
        </pc:spChg>
        <pc:graphicFrameChg chg="add mod modGraphic">
          <ac:chgData name="Adam Lang" userId="5d12c9ca-5bdb-406d-97a2-d1480a002d84" providerId="ADAL" clId="{99D12A21-CCC9-47D8-9F94-C7EAE2A5AFC1}" dt="2023-10-30T00:00:11.663" v="18555" actId="1076"/>
          <ac:graphicFrameMkLst>
            <pc:docMk/>
            <pc:sldMk cId="3952512899" sldId="261"/>
            <ac:graphicFrameMk id="13" creationId="{C831A1AD-3CBD-D076-23D1-29984F9C2C80}"/>
          </ac:graphicFrameMkLst>
        </pc:graphicFrameChg>
        <pc:picChg chg="add mod">
          <ac:chgData name="Adam Lang" userId="5d12c9ca-5bdb-406d-97a2-d1480a002d84" providerId="ADAL" clId="{99D12A21-CCC9-47D8-9F94-C7EAE2A5AFC1}" dt="2023-10-29T03:46:20.919" v="2254" actId="14100"/>
          <ac:picMkLst>
            <pc:docMk/>
            <pc:sldMk cId="3952512899" sldId="261"/>
            <ac:picMk id="8" creationId="{8B64D133-BDF2-B58E-79A2-0195C06D1872}"/>
          </ac:picMkLst>
        </pc:picChg>
        <pc:picChg chg="add del mod">
          <ac:chgData name="Adam Lang" userId="5d12c9ca-5bdb-406d-97a2-d1480a002d84" providerId="ADAL" clId="{99D12A21-CCC9-47D8-9F94-C7EAE2A5AFC1}" dt="2023-10-29T03:32:20.454" v="1836" actId="478"/>
          <ac:picMkLst>
            <pc:docMk/>
            <pc:sldMk cId="3952512899" sldId="261"/>
            <ac:picMk id="10" creationId="{86EB00AF-2711-7D36-2D28-A84847BD398D}"/>
          </ac:picMkLst>
        </pc:picChg>
      </pc:sldChg>
      <pc:sldChg chg="addSp delSp modSp mod modClrScheme chgLayout modNotesTx">
        <pc:chgData name="Adam Lang" userId="5d12c9ca-5bdb-406d-97a2-d1480a002d84" providerId="ADAL" clId="{99D12A21-CCC9-47D8-9F94-C7EAE2A5AFC1}" dt="2023-10-30T02:02:09.992" v="21777" actId="20577"/>
        <pc:sldMkLst>
          <pc:docMk/>
          <pc:sldMk cId="25515974" sldId="262"/>
        </pc:sldMkLst>
        <pc:spChg chg="mod ord">
          <ac:chgData name="Adam Lang" userId="5d12c9ca-5bdb-406d-97a2-d1480a002d84" providerId="ADAL" clId="{99D12A21-CCC9-47D8-9F94-C7EAE2A5AFC1}" dt="2023-10-30T00:44:20.086" v="19119" actId="14100"/>
          <ac:spMkLst>
            <pc:docMk/>
            <pc:sldMk cId="25515974" sldId="262"/>
            <ac:spMk id="2" creationId="{05B628D9-3B23-5875-A248-61F31EA784FC}"/>
          </ac:spMkLst>
        </pc:spChg>
        <pc:spChg chg="del mod ord">
          <ac:chgData name="Adam Lang" userId="5d12c9ca-5bdb-406d-97a2-d1480a002d84" providerId="ADAL" clId="{99D12A21-CCC9-47D8-9F94-C7EAE2A5AFC1}" dt="2023-10-29T02:06:54.400" v="1045" actId="700"/>
          <ac:spMkLst>
            <pc:docMk/>
            <pc:sldMk cId="25515974" sldId="262"/>
            <ac:spMk id="3" creationId="{E5258967-C120-184F-2381-1FC0DC155581}"/>
          </ac:spMkLst>
        </pc:spChg>
        <pc:spChg chg="del mod ord">
          <ac:chgData name="Adam Lang" userId="5d12c9ca-5bdb-406d-97a2-d1480a002d84" providerId="ADAL" clId="{99D12A21-CCC9-47D8-9F94-C7EAE2A5AFC1}" dt="2023-10-29T02:06:54.400" v="1045" actId="700"/>
          <ac:spMkLst>
            <pc:docMk/>
            <pc:sldMk cId="25515974" sldId="262"/>
            <ac:spMk id="4" creationId="{4F635E98-6856-3837-483D-2FF43852E1BB}"/>
          </ac:spMkLst>
        </pc:spChg>
        <pc:spChg chg="del mod ord">
          <ac:chgData name="Adam Lang" userId="5d12c9ca-5bdb-406d-97a2-d1480a002d84" providerId="ADAL" clId="{99D12A21-CCC9-47D8-9F94-C7EAE2A5AFC1}" dt="2023-10-29T19:55:26.031" v="17715" actId="478"/>
          <ac:spMkLst>
            <pc:docMk/>
            <pc:sldMk cId="25515974" sldId="262"/>
            <ac:spMk id="6" creationId="{B30E5783-0CAB-6D2B-B21D-39FC48C61AE5}"/>
          </ac:spMkLst>
        </pc:spChg>
        <pc:spChg chg="mod ord">
          <ac:chgData name="Adam Lang" userId="5d12c9ca-5bdb-406d-97a2-d1480a002d84" providerId="ADAL" clId="{99D12A21-CCC9-47D8-9F94-C7EAE2A5AFC1}" dt="2023-10-29T02:06:54.400" v="1045" actId="700"/>
          <ac:spMkLst>
            <pc:docMk/>
            <pc:sldMk cId="25515974" sldId="262"/>
            <ac:spMk id="7" creationId="{752E3188-18D5-A9E8-1905-0E7758F3AB20}"/>
          </ac:spMkLst>
        </pc:spChg>
        <pc:spChg chg="add mod ord">
          <ac:chgData name="Adam Lang" userId="5d12c9ca-5bdb-406d-97a2-d1480a002d84" providerId="ADAL" clId="{99D12A21-CCC9-47D8-9F94-C7EAE2A5AFC1}" dt="2023-10-29T19:54:23.149" v="17699" actId="1076"/>
          <ac:spMkLst>
            <pc:docMk/>
            <pc:sldMk cId="25515974" sldId="262"/>
            <ac:spMk id="8" creationId="{E9DFD7D9-3901-08BE-BC64-A0745D80D43C}"/>
          </ac:spMkLst>
        </pc:spChg>
        <pc:spChg chg="add mod ord">
          <ac:chgData name="Adam Lang" userId="5d12c9ca-5bdb-406d-97a2-d1480a002d84" providerId="ADAL" clId="{99D12A21-CCC9-47D8-9F94-C7EAE2A5AFC1}" dt="2023-10-30T00:49:44.933" v="19201" actId="255"/>
          <ac:spMkLst>
            <pc:docMk/>
            <pc:sldMk cId="25515974" sldId="262"/>
            <ac:spMk id="9" creationId="{6635710C-F31D-BC4F-CD20-143DB6934728}"/>
          </ac:spMkLst>
        </pc:spChg>
        <pc:spChg chg="add mod ord">
          <ac:chgData name="Adam Lang" userId="5d12c9ca-5bdb-406d-97a2-d1480a002d84" providerId="ADAL" clId="{99D12A21-CCC9-47D8-9F94-C7EAE2A5AFC1}" dt="2023-10-30T00:45:10.307" v="19137" actId="1076"/>
          <ac:spMkLst>
            <pc:docMk/>
            <pc:sldMk cId="25515974" sldId="262"/>
            <ac:spMk id="10" creationId="{14ED40BC-1C10-B570-342A-8209F12AE367}"/>
          </ac:spMkLst>
        </pc:spChg>
        <pc:spChg chg="add mod ord">
          <ac:chgData name="Adam Lang" userId="5d12c9ca-5bdb-406d-97a2-d1480a002d84" providerId="ADAL" clId="{99D12A21-CCC9-47D8-9F94-C7EAE2A5AFC1}" dt="2023-10-30T00:45:30.180" v="19140" actId="255"/>
          <ac:spMkLst>
            <pc:docMk/>
            <pc:sldMk cId="25515974" sldId="262"/>
            <ac:spMk id="11" creationId="{E1865C8C-49BE-F8E2-9431-02A3B7DE52B1}"/>
          </ac:spMkLst>
        </pc:spChg>
        <pc:spChg chg="add mod">
          <ac:chgData name="Adam Lang" userId="5d12c9ca-5bdb-406d-97a2-d1480a002d84" providerId="ADAL" clId="{99D12A21-CCC9-47D8-9F94-C7EAE2A5AFC1}" dt="2023-10-30T00:27:58.079" v="18887" actId="948"/>
          <ac:spMkLst>
            <pc:docMk/>
            <pc:sldMk cId="25515974" sldId="262"/>
            <ac:spMk id="13" creationId="{DA9E5EDB-F91F-B134-AAD5-4D8B0DDF51DF}"/>
          </ac:spMkLst>
        </pc:spChg>
        <pc:picChg chg="add mod">
          <ac:chgData name="Adam Lang" userId="5d12c9ca-5bdb-406d-97a2-d1480a002d84" providerId="ADAL" clId="{99D12A21-CCC9-47D8-9F94-C7EAE2A5AFC1}" dt="2023-10-29T23:55:49.904" v="18467" actId="1076"/>
          <ac:picMkLst>
            <pc:docMk/>
            <pc:sldMk cId="25515974" sldId="262"/>
            <ac:picMk id="12" creationId="{4539F7DA-3682-2252-A3B8-B97A22948519}"/>
          </ac:picMkLst>
        </pc:picChg>
      </pc:sldChg>
      <pc:sldChg chg="addSp delSp modSp mod modClrScheme chgLayout modNotesTx">
        <pc:chgData name="Adam Lang" userId="5d12c9ca-5bdb-406d-97a2-d1480a002d84" providerId="ADAL" clId="{99D12A21-CCC9-47D8-9F94-C7EAE2A5AFC1}" dt="2023-11-05T15:10:14.009" v="29526" actId="207"/>
        <pc:sldMkLst>
          <pc:docMk/>
          <pc:sldMk cId="3711310834" sldId="263"/>
        </pc:sldMkLst>
        <pc:spChg chg="mod ord">
          <ac:chgData name="Adam Lang" userId="5d12c9ca-5bdb-406d-97a2-d1480a002d84" providerId="ADAL" clId="{99D12A21-CCC9-47D8-9F94-C7EAE2A5AFC1}" dt="2023-10-30T00:47:26.966" v="19190" actId="27636"/>
          <ac:spMkLst>
            <pc:docMk/>
            <pc:sldMk cId="3711310834" sldId="263"/>
            <ac:spMk id="2" creationId="{BF0E8C8E-AE34-FF17-AC62-F1D28996FF52}"/>
          </ac:spMkLst>
        </pc:spChg>
        <pc:spChg chg="del mod ord">
          <ac:chgData name="Adam Lang" userId="5d12c9ca-5bdb-406d-97a2-d1480a002d84" providerId="ADAL" clId="{99D12A21-CCC9-47D8-9F94-C7EAE2A5AFC1}" dt="2023-10-29T04:10:39.645" v="4372" actId="700"/>
          <ac:spMkLst>
            <pc:docMk/>
            <pc:sldMk cId="3711310834" sldId="263"/>
            <ac:spMk id="3" creationId="{E1871CD8-C3AE-80D5-D099-B2D1501A8CDF}"/>
          </ac:spMkLst>
        </pc:spChg>
        <pc:spChg chg="del mod ord">
          <ac:chgData name="Adam Lang" userId="5d12c9ca-5bdb-406d-97a2-d1480a002d84" providerId="ADAL" clId="{99D12A21-CCC9-47D8-9F94-C7EAE2A5AFC1}" dt="2023-10-29T04:10:39.645" v="4372" actId="700"/>
          <ac:spMkLst>
            <pc:docMk/>
            <pc:sldMk cId="3711310834" sldId="263"/>
            <ac:spMk id="4" creationId="{79A246D5-37C7-942A-1806-90227B3279AA}"/>
          </ac:spMkLst>
        </pc:spChg>
        <pc:spChg chg="del mod ord">
          <ac:chgData name="Adam Lang" userId="5d12c9ca-5bdb-406d-97a2-d1480a002d84" providerId="ADAL" clId="{99D12A21-CCC9-47D8-9F94-C7EAE2A5AFC1}" dt="2023-10-29T04:35:44.407" v="4857" actId="478"/>
          <ac:spMkLst>
            <pc:docMk/>
            <pc:sldMk cId="3711310834" sldId="263"/>
            <ac:spMk id="6" creationId="{A7AFBD04-D5DA-7B23-2AEB-4D8FE27D3687}"/>
          </ac:spMkLst>
        </pc:spChg>
        <pc:spChg chg="mod ord">
          <ac:chgData name="Adam Lang" userId="5d12c9ca-5bdb-406d-97a2-d1480a002d84" providerId="ADAL" clId="{99D12A21-CCC9-47D8-9F94-C7EAE2A5AFC1}" dt="2023-10-29T04:10:39.645" v="4372" actId="700"/>
          <ac:spMkLst>
            <pc:docMk/>
            <pc:sldMk cId="3711310834" sldId="263"/>
            <ac:spMk id="7" creationId="{EF72A050-1122-3759-22D3-4F56D4545160}"/>
          </ac:spMkLst>
        </pc:spChg>
        <pc:spChg chg="add mod ord">
          <ac:chgData name="Adam Lang" userId="5d12c9ca-5bdb-406d-97a2-d1480a002d84" providerId="ADAL" clId="{99D12A21-CCC9-47D8-9F94-C7EAE2A5AFC1}" dt="2023-10-30T00:48:48.606" v="19198" actId="1076"/>
          <ac:spMkLst>
            <pc:docMk/>
            <pc:sldMk cId="3711310834" sldId="263"/>
            <ac:spMk id="8" creationId="{2A5B78CC-3D30-D141-EA4B-67FD1AEECD11}"/>
          </ac:spMkLst>
        </pc:spChg>
        <pc:spChg chg="add mod ord">
          <ac:chgData name="Adam Lang" userId="5d12c9ca-5bdb-406d-97a2-d1480a002d84" providerId="ADAL" clId="{99D12A21-CCC9-47D8-9F94-C7EAE2A5AFC1}" dt="2023-11-05T15:10:14.009" v="29526" actId="207"/>
          <ac:spMkLst>
            <pc:docMk/>
            <pc:sldMk cId="3711310834" sldId="263"/>
            <ac:spMk id="9" creationId="{7784F636-C8CF-5E58-442A-27CA9FD0E019}"/>
          </ac:spMkLst>
        </pc:spChg>
        <pc:spChg chg="add del mod ord">
          <ac:chgData name="Adam Lang" userId="5d12c9ca-5bdb-406d-97a2-d1480a002d84" providerId="ADAL" clId="{99D12A21-CCC9-47D8-9F94-C7EAE2A5AFC1}" dt="2023-10-29T04:35:29.070" v="4856" actId="478"/>
          <ac:spMkLst>
            <pc:docMk/>
            <pc:sldMk cId="3711310834" sldId="263"/>
            <ac:spMk id="10" creationId="{9D723F73-65AB-C5FE-98ED-937E314775F5}"/>
          </ac:spMkLst>
        </pc:spChg>
        <pc:spChg chg="add del mod ord">
          <ac:chgData name="Adam Lang" userId="5d12c9ca-5bdb-406d-97a2-d1480a002d84" providerId="ADAL" clId="{99D12A21-CCC9-47D8-9F94-C7EAE2A5AFC1}" dt="2023-10-29T04:35:22.850" v="4854" actId="478"/>
          <ac:spMkLst>
            <pc:docMk/>
            <pc:sldMk cId="3711310834" sldId="263"/>
            <ac:spMk id="11" creationId="{331FE798-7A47-43B0-0EF7-0CC898F552A6}"/>
          </ac:spMkLst>
        </pc:spChg>
        <pc:spChg chg="add mod">
          <ac:chgData name="Adam Lang" userId="5d12c9ca-5bdb-406d-97a2-d1480a002d84" providerId="ADAL" clId="{99D12A21-CCC9-47D8-9F94-C7EAE2A5AFC1}" dt="2023-10-30T00:26:44.325" v="18879" actId="948"/>
          <ac:spMkLst>
            <pc:docMk/>
            <pc:sldMk cId="3711310834" sldId="263"/>
            <ac:spMk id="17" creationId="{02E60F72-962E-0399-777D-80CF9296117C}"/>
          </ac:spMkLst>
        </pc:spChg>
        <pc:spChg chg="add mod">
          <ac:chgData name="Adam Lang" userId="5d12c9ca-5bdb-406d-97a2-d1480a002d84" providerId="ADAL" clId="{99D12A21-CCC9-47D8-9F94-C7EAE2A5AFC1}" dt="2023-10-30T00:26:49.925" v="18880" actId="14100"/>
          <ac:spMkLst>
            <pc:docMk/>
            <pc:sldMk cId="3711310834" sldId="263"/>
            <ac:spMk id="18" creationId="{BC50BD20-5B0D-2ECB-DACF-3C94AD52DF20}"/>
          </ac:spMkLst>
        </pc:spChg>
        <pc:picChg chg="add del mod">
          <ac:chgData name="Adam Lang" userId="5d12c9ca-5bdb-406d-97a2-d1480a002d84" providerId="ADAL" clId="{99D12A21-CCC9-47D8-9F94-C7EAE2A5AFC1}" dt="2023-10-29T04:22:07.991" v="4845"/>
          <ac:picMkLst>
            <pc:docMk/>
            <pc:sldMk cId="3711310834" sldId="263"/>
            <ac:picMk id="12" creationId="{30AA0091-80A5-DB1C-CC27-EA2C38B50E30}"/>
          </ac:picMkLst>
        </pc:picChg>
        <pc:picChg chg="add mod">
          <ac:chgData name="Adam Lang" userId="5d12c9ca-5bdb-406d-97a2-d1480a002d84" providerId="ADAL" clId="{99D12A21-CCC9-47D8-9F94-C7EAE2A5AFC1}" dt="2023-10-30T00:16:06.022" v="18681" actId="1076"/>
          <ac:picMkLst>
            <pc:docMk/>
            <pc:sldMk cId="3711310834" sldId="263"/>
            <ac:picMk id="14" creationId="{399326BB-6DB0-805E-802B-408A83C2B577}"/>
          </ac:picMkLst>
        </pc:picChg>
        <pc:picChg chg="add mod">
          <ac:chgData name="Adam Lang" userId="5d12c9ca-5bdb-406d-97a2-d1480a002d84" providerId="ADAL" clId="{99D12A21-CCC9-47D8-9F94-C7EAE2A5AFC1}" dt="2023-10-30T00:17:06.531" v="18704" actId="1076"/>
          <ac:picMkLst>
            <pc:docMk/>
            <pc:sldMk cId="3711310834" sldId="263"/>
            <ac:picMk id="16" creationId="{0797EFC3-04F8-1834-1CB7-7EADC971988E}"/>
          </ac:picMkLst>
        </pc:picChg>
      </pc:sldChg>
      <pc:sldChg chg="addSp delSp modSp mod">
        <pc:chgData name="Adam Lang" userId="5d12c9ca-5bdb-406d-97a2-d1480a002d84" providerId="ADAL" clId="{99D12A21-CCC9-47D8-9F94-C7EAE2A5AFC1}" dt="2023-11-03T20:30:13.303" v="23512" actId="20577"/>
        <pc:sldMkLst>
          <pc:docMk/>
          <pc:sldMk cId="3830480575" sldId="264"/>
        </pc:sldMkLst>
        <pc:spChg chg="del mod">
          <ac:chgData name="Adam Lang" userId="5d12c9ca-5bdb-406d-97a2-d1480a002d84" providerId="ADAL" clId="{99D12A21-CCC9-47D8-9F94-C7EAE2A5AFC1}" dt="2023-10-29T20:06:13.207" v="18093" actId="478"/>
          <ac:spMkLst>
            <pc:docMk/>
            <pc:sldMk cId="3830480575" sldId="264"/>
            <ac:spMk id="2" creationId="{1DC3E918-473A-56B8-DA6D-0268CBAF0DD2}"/>
          </ac:spMkLst>
        </pc:spChg>
        <pc:spChg chg="mod">
          <ac:chgData name="Adam Lang" userId="5d12c9ca-5bdb-406d-97a2-d1480a002d84" providerId="ADAL" clId="{99D12A21-CCC9-47D8-9F94-C7EAE2A5AFC1}" dt="2023-10-30T00:37:35.758" v="19069" actId="2711"/>
          <ac:spMkLst>
            <pc:docMk/>
            <pc:sldMk cId="3830480575" sldId="264"/>
            <ac:spMk id="3" creationId="{EE973427-FE9A-13F7-2056-5F6821AC34FE}"/>
          </ac:spMkLst>
        </pc:spChg>
        <pc:spChg chg="del">
          <ac:chgData name="Adam Lang" userId="5d12c9ca-5bdb-406d-97a2-d1480a002d84" providerId="ADAL" clId="{99D12A21-CCC9-47D8-9F94-C7EAE2A5AFC1}" dt="2023-10-29T23:44:37.761" v="18359" actId="478"/>
          <ac:spMkLst>
            <pc:docMk/>
            <pc:sldMk cId="3830480575" sldId="264"/>
            <ac:spMk id="5" creationId="{7E5599DE-5D4B-AD4C-71C4-68398747FA79}"/>
          </ac:spMkLst>
        </pc:spChg>
        <pc:spChg chg="add mod">
          <ac:chgData name="Adam Lang" userId="5d12c9ca-5bdb-406d-97a2-d1480a002d84" providerId="ADAL" clId="{99D12A21-CCC9-47D8-9F94-C7EAE2A5AFC1}" dt="2023-11-03T20:30:13.303" v="23512" actId="20577"/>
          <ac:spMkLst>
            <pc:docMk/>
            <pc:sldMk cId="3830480575" sldId="264"/>
            <ac:spMk id="7" creationId="{5D8D1517-0429-9EF3-E097-013FE04A7FCB}"/>
          </ac:spMkLst>
        </pc:spChg>
      </pc:sldChg>
      <pc:sldChg chg="addSp delSp modSp new mod modNotesTx">
        <pc:chgData name="Adam Lang" userId="5d12c9ca-5bdb-406d-97a2-d1480a002d84" providerId="ADAL" clId="{99D12A21-CCC9-47D8-9F94-C7EAE2A5AFC1}" dt="2023-10-30T00:47:13.731" v="19186" actId="1076"/>
        <pc:sldMkLst>
          <pc:docMk/>
          <pc:sldMk cId="218415792" sldId="265"/>
        </pc:sldMkLst>
        <pc:spChg chg="mod">
          <ac:chgData name="Adam Lang" userId="5d12c9ca-5bdb-406d-97a2-d1480a002d84" providerId="ADAL" clId="{99D12A21-CCC9-47D8-9F94-C7EAE2A5AFC1}" dt="2023-10-30T00:46:44.226" v="19151" actId="27636"/>
          <ac:spMkLst>
            <pc:docMk/>
            <pc:sldMk cId="218415792" sldId="265"/>
            <ac:spMk id="2" creationId="{35B75A26-3ACD-4612-11CF-6AC8AE7353A3}"/>
          </ac:spMkLst>
        </pc:spChg>
        <pc:spChg chg="mod">
          <ac:chgData name="Adam Lang" userId="5d12c9ca-5bdb-406d-97a2-d1480a002d84" providerId="ADAL" clId="{99D12A21-CCC9-47D8-9F94-C7EAE2A5AFC1}" dt="2023-10-30T00:47:13.731" v="19186" actId="1076"/>
          <ac:spMkLst>
            <pc:docMk/>
            <pc:sldMk cId="218415792" sldId="265"/>
            <ac:spMk id="3" creationId="{F0C3D7B9-ABD2-862B-4A9B-0AD9DB9B4777}"/>
          </ac:spMkLst>
        </pc:spChg>
        <pc:spChg chg="del">
          <ac:chgData name="Adam Lang" userId="5d12c9ca-5bdb-406d-97a2-d1480a002d84" providerId="ADAL" clId="{99D12A21-CCC9-47D8-9F94-C7EAE2A5AFC1}" dt="2023-10-29T04:25:37.850" v="4846"/>
          <ac:spMkLst>
            <pc:docMk/>
            <pc:sldMk cId="218415792" sldId="265"/>
            <ac:spMk id="4" creationId="{81BD84EE-A9A9-85BB-688A-C25264C02E3F}"/>
          </ac:spMkLst>
        </pc:spChg>
        <pc:spChg chg="del">
          <ac:chgData name="Adam Lang" userId="5d12c9ca-5bdb-406d-97a2-d1480a002d84" providerId="ADAL" clId="{99D12A21-CCC9-47D8-9F94-C7EAE2A5AFC1}" dt="2023-10-29T04:49:49.932" v="4970" actId="478"/>
          <ac:spMkLst>
            <pc:docMk/>
            <pc:sldMk cId="218415792" sldId="265"/>
            <ac:spMk id="5" creationId="{78F9F3B8-FEE1-B14A-4C99-532C8FD51F3D}"/>
          </ac:spMkLst>
        </pc:spChg>
        <pc:spChg chg="add del mod">
          <ac:chgData name="Adam Lang" userId="5d12c9ca-5bdb-406d-97a2-d1480a002d84" providerId="ADAL" clId="{99D12A21-CCC9-47D8-9F94-C7EAE2A5AFC1}" dt="2023-10-29T04:27:40.295" v="4848" actId="22"/>
          <ac:spMkLst>
            <pc:docMk/>
            <pc:sldMk cId="218415792" sldId="265"/>
            <ac:spMk id="10" creationId="{87177143-2887-293E-42C5-2B8E1C2BFF8A}"/>
          </ac:spMkLst>
        </pc:spChg>
        <pc:spChg chg="add mod">
          <ac:chgData name="Adam Lang" userId="5d12c9ca-5bdb-406d-97a2-d1480a002d84" providerId="ADAL" clId="{99D12A21-CCC9-47D8-9F94-C7EAE2A5AFC1}" dt="2023-10-30T00:27:01.839" v="18881" actId="948"/>
          <ac:spMkLst>
            <pc:docMk/>
            <pc:sldMk cId="218415792" sldId="265"/>
            <ac:spMk id="13" creationId="{3820DBCF-34A1-9C38-D174-81C2D57BBCC9}"/>
          </ac:spMkLst>
        </pc:spChg>
        <pc:picChg chg="add del mod">
          <ac:chgData name="Adam Lang" userId="5d12c9ca-5bdb-406d-97a2-d1480a002d84" providerId="ADAL" clId="{99D12A21-CCC9-47D8-9F94-C7EAE2A5AFC1}" dt="2023-10-29T04:25:48.541" v="4847" actId="478"/>
          <ac:picMkLst>
            <pc:docMk/>
            <pc:sldMk cId="218415792" sldId="265"/>
            <ac:picMk id="8" creationId="{CB4E897A-F587-2211-75DE-6B4CA602FD75}"/>
          </ac:picMkLst>
        </pc:picChg>
        <pc:picChg chg="add mod ord">
          <ac:chgData name="Adam Lang" userId="5d12c9ca-5bdb-406d-97a2-d1480a002d84" providerId="ADAL" clId="{99D12A21-CCC9-47D8-9F94-C7EAE2A5AFC1}" dt="2023-10-29T04:27:41.869" v="4849" actId="1076"/>
          <ac:picMkLst>
            <pc:docMk/>
            <pc:sldMk cId="218415792" sldId="265"/>
            <ac:picMk id="12" creationId="{62364FF4-5D68-96BF-53CB-E808AB4E39F7}"/>
          </ac:picMkLst>
        </pc:picChg>
      </pc:sldChg>
      <pc:sldChg chg="addSp delSp modSp new mod modNotesTx">
        <pc:chgData name="Adam Lang" userId="5d12c9ca-5bdb-406d-97a2-d1480a002d84" providerId="ADAL" clId="{99D12A21-CCC9-47D8-9F94-C7EAE2A5AFC1}" dt="2023-11-03T20:44:38.296" v="24978" actId="113"/>
        <pc:sldMkLst>
          <pc:docMk/>
          <pc:sldMk cId="2073839198" sldId="266"/>
        </pc:sldMkLst>
        <pc:spChg chg="mod">
          <ac:chgData name="Adam Lang" userId="5d12c9ca-5bdb-406d-97a2-d1480a002d84" providerId="ADAL" clId="{99D12A21-CCC9-47D8-9F94-C7EAE2A5AFC1}" dt="2023-10-30T01:01:27.089" v="19309" actId="14100"/>
          <ac:spMkLst>
            <pc:docMk/>
            <pc:sldMk cId="2073839198" sldId="266"/>
            <ac:spMk id="2" creationId="{D465D78F-5E9F-7121-AE24-41B28CDD11AE}"/>
          </ac:spMkLst>
        </pc:spChg>
        <pc:spChg chg="mod">
          <ac:chgData name="Adam Lang" userId="5d12c9ca-5bdb-406d-97a2-d1480a002d84" providerId="ADAL" clId="{99D12A21-CCC9-47D8-9F94-C7EAE2A5AFC1}" dt="2023-11-03T20:43:37.262" v="24710" actId="27636"/>
          <ac:spMkLst>
            <pc:docMk/>
            <pc:sldMk cId="2073839198" sldId="266"/>
            <ac:spMk id="3" creationId="{1C164586-3E47-F0C7-56EE-3CB3CA7EF793}"/>
          </ac:spMkLst>
        </pc:spChg>
        <pc:spChg chg="del">
          <ac:chgData name="Adam Lang" userId="5d12c9ca-5bdb-406d-97a2-d1480a002d84" providerId="ADAL" clId="{99D12A21-CCC9-47D8-9F94-C7EAE2A5AFC1}" dt="2023-10-29T03:31:33.098" v="1772"/>
          <ac:spMkLst>
            <pc:docMk/>
            <pc:sldMk cId="2073839198" sldId="266"/>
            <ac:spMk id="4" creationId="{B613FA73-581F-C231-9B5D-B8C40C66A0A2}"/>
          </ac:spMkLst>
        </pc:spChg>
        <pc:spChg chg="add mod">
          <ac:chgData name="Adam Lang" userId="5d12c9ca-5bdb-406d-97a2-d1480a002d84" providerId="ADAL" clId="{99D12A21-CCC9-47D8-9F94-C7EAE2A5AFC1}" dt="2023-11-03T20:41:31.718" v="24488" actId="208"/>
          <ac:spMkLst>
            <pc:docMk/>
            <pc:sldMk cId="2073839198" sldId="266"/>
            <ac:spMk id="4" creationId="{DF895349-F99E-12A4-6E8E-4D5076B0E012}"/>
          </ac:spMkLst>
        </pc:spChg>
        <pc:spChg chg="del">
          <ac:chgData name="Adam Lang" userId="5d12c9ca-5bdb-406d-97a2-d1480a002d84" providerId="ADAL" clId="{99D12A21-CCC9-47D8-9F94-C7EAE2A5AFC1}" dt="2023-10-29T04:49:41.489" v="4969" actId="478"/>
          <ac:spMkLst>
            <pc:docMk/>
            <pc:sldMk cId="2073839198" sldId="266"/>
            <ac:spMk id="5" creationId="{0ABDF986-50A0-3551-8CAC-9D785E123D78}"/>
          </ac:spMkLst>
        </pc:spChg>
        <pc:spChg chg="add mod">
          <ac:chgData name="Adam Lang" userId="5d12c9ca-5bdb-406d-97a2-d1480a002d84" providerId="ADAL" clId="{99D12A21-CCC9-47D8-9F94-C7EAE2A5AFC1}" dt="2023-11-03T20:42:04.908" v="24494" actId="208"/>
          <ac:spMkLst>
            <pc:docMk/>
            <pc:sldMk cId="2073839198" sldId="266"/>
            <ac:spMk id="5" creationId="{E4EAE6BE-5C40-B4E2-50BF-F9A7AD9A4BAE}"/>
          </ac:spMkLst>
        </pc:spChg>
        <pc:spChg chg="del">
          <ac:chgData name="Adam Lang" userId="5d12c9ca-5bdb-406d-97a2-d1480a002d84" providerId="ADAL" clId="{99D12A21-CCC9-47D8-9F94-C7EAE2A5AFC1}" dt="2023-10-29T03:41:36.383" v="2068" actId="478"/>
          <ac:spMkLst>
            <pc:docMk/>
            <pc:sldMk cId="2073839198" sldId="266"/>
            <ac:spMk id="6" creationId="{55BBAC2C-12CA-5537-B6F2-BA1A84CB4F0F}"/>
          </ac:spMkLst>
        </pc:spChg>
        <pc:spChg chg="add del mod">
          <ac:chgData name="Adam Lang" userId="5d12c9ca-5bdb-406d-97a2-d1480a002d84" providerId="ADAL" clId="{99D12A21-CCC9-47D8-9F94-C7EAE2A5AFC1}" dt="2023-10-30T01:00:18.017" v="19266"/>
          <ac:spMkLst>
            <pc:docMk/>
            <pc:sldMk cId="2073839198" sldId="266"/>
            <ac:spMk id="12" creationId="{2D311607-10D3-418D-DA34-7A5DF17DA9B9}"/>
          </ac:spMkLst>
        </pc:spChg>
        <pc:spChg chg="add del mod">
          <ac:chgData name="Adam Lang" userId="5d12c9ca-5bdb-406d-97a2-d1480a002d84" providerId="ADAL" clId="{99D12A21-CCC9-47D8-9F94-C7EAE2A5AFC1}" dt="2023-10-30T01:18:40.664" v="20061" actId="478"/>
          <ac:spMkLst>
            <pc:docMk/>
            <pc:sldMk cId="2073839198" sldId="266"/>
            <ac:spMk id="13" creationId="{84F4798C-A308-5993-C04A-B65D32BE203B}"/>
          </ac:spMkLst>
        </pc:spChg>
        <pc:spChg chg="add del mod">
          <ac:chgData name="Adam Lang" userId="5d12c9ca-5bdb-406d-97a2-d1480a002d84" providerId="ADAL" clId="{99D12A21-CCC9-47D8-9F94-C7EAE2A5AFC1}" dt="2023-10-30T01:18:59.871" v="20064" actId="478"/>
          <ac:spMkLst>
            <pc:docMk/>
            <pc:sldMk cId="2073839198" sldId="266"/>
            <ac:spMk id="14" creationId="{45D998A4-4A1F-8B48-4918-F6C4B8E76F12}"/>
          </ac:spMkLst>
        </pc:spChg>
        <pc:spChg chg="add mod">
          <ac:chgData name="Adam Lang" userId="5d12c9ca-5bdb-406d-97a2-d1480a002d84" providerId="ADAL" clId="{99D12A21-CCC9-47D8-9F94-C7EAE2A5AFC1}" dt="2023-11-03T20:40:59.783" v="24483" actId="1076"/>
          <ac:spMkLst>
            <pc:docMk/>
            <pc:sldMk cId="2073839198" sldId="266"/>
            <ac:spMk id="17" creationId="{2EAC831D-EBEF-73C1-7309-B39A2903CE34}"/>
          </ac:spMkLst>
        </pc:spChg>
        <pc:spChg chg="add del mod">
          <ac:chgData name="Adam Lang" userId="5d12c9ca-5bdb-406d-97a2-d1480a002d84" providerId="ADAL" clId="{99D12A21-CCC9-47D8-9F94-C7EAE2A5AFC1}" dt="2023-10-30T01:18:52.434" v="20062" actId="478"/>
          <ac:spMkLst>
            <pc:docMk/>
            <pc:sldMk cId="2073839198" sldId="266"/>
            <ac:spMk id="19" creationId="{8903B139-DB5B-8761-9D56-BAFEFA3ACBCE}"/>
          </ac:spMkLst>
        </pc:spChg>
        <pc:spChg chg="add mod">
          <ac:chgData name="Adam Lang" userId="5d12c9ca-5bdb-406d-97a2-d1480a002d84" providerId="ADAL" clId="{99D12A21-CCC9-47D8-9F94-C7EAE2A5AFC1}" dt="2023-11-03T20:40:50.062" v="24480" actId="1076"/>
          <ac:spMkLst>
            <pc:docMk/>
            <pc:sldMk cId="2073839198" sldId="266"/>
            <ac:spMk id="22" creationId="{B01A95ED-DD2E-A174-BD71-27F970A726A8}"/>
          </ac:spMkLst>
        </pc:spChg>
        <pc:spChg chg="add del mod">
          <ac:chgData name="Adam Lang" userId="5d12c9ca-5bdb-406d-97a2-d1480a002d84" providerId="ADAL" clId="{99D12A21-CCC9-47D8-9F94-C7EAE2A5AFC1}" dt="2023-10-30T01:21:41.077" v="20161" actId="767"/>
          <ac:spMkLst>
            <pc:docMk/>
            <pc:sldMk cId="2073839198" sldId="266"/>
            <ac:spMk id="23" creationId="{9F1297AA-4F97-C663-800E-BB62B87E91A6}"/>
          </ac:spMkLst>
        </pc:spChg>
        <pc:spChg chg="add del mod">
          <ac:chgData name="Adam Lang" userId="5d12c9ca-5bdb-406d-97a2-d1480a002d84" providerId="ADAL" clId="{99D12A21-CCC9-47D8-9F94-C7EAE2A5AFC1}" dt="2023-11-03T20:32:52.007" v="23534" actId="478"/>
          <ac:spMkLst>
            <pc:docMk/>
            <pc:sldMk cId="2073839198" sldId="266"/>
            <ac:spMk id="25" creationId="{EB035CBE-9BD8-B5E6-3BC6-CC777418682B}"/>
          </ac:spMkLst>
        </pc:spChg>
        <pc:graphicFrameChg chg="add del mod modGraphic">
          <ac:chgData name="Adam Lang" userId="5d12c9ca-5bdb-406d-97a2-d1480a002d84" providerId="ADAL" clId="{99D12A21-CCC9-47D8-9F94-C7EAE2A5AFC1}" dt="2023-10-30T01:18:56.225" v="20063" actId="478"/>
          <ac:graphicFrameMkLst>
            <pc:docMk/>
            <pc:sldMk cId="2073839198" sldId="266"/>
            <ac:graphicFrameMk id="9" creationId="{F3483822-DE73-FFA6-8446-F6D5EF18F310}"/>
          </ac:graphicFrameMkLst>
        </pc:graphicFrameChg>
        <pc:graphicFrameChg chg="add del mod modGraphic">
          <ac:chgData name="Adam Lang" userId="5d12c9ca-5bdb-406d-97a2-d1480a002d84" providerId="ADAL" clId="{99D12A21-CCC9-47D8-9F94-C7EAE2A5AFC1}" dt="2023-11-03T20:32:48.450" v="23533" actId="478"/>
          <ac:graphicFrameMkLst>
            <pc:docMk/>
            <pc:sldMk cId="2073839198" sldId="266"/>
            <ac:graphicFrameMk id="24" creationId="{812B530C-9675-0479-FF3E-874FFE5B3FFA}"/>
          </ac:graphicFrameMkLst>
        </pc:graphicFrameChg>
        <pc:picChg chg="add del mod">
          <ac:chgData name="Adam Lang" userId="5d12c9ca-5bdb-406d-97a2-d1480a002d84" providerId="ADAL" clId="{99D12A21-CCC9-47D8-9F94-C7EAE2A5AFC1}" dt="2023-10-30T01:18:30.841" v="20060" actId="478"/>
          <ac:picMkLst>
            <pc:docMk/>
            <pc:sldMk cId="2073839198" sldId="266"/>
            <ac:picMk id="8" creationId="{DA5AB232-1B52-A24B-8E0B-97A99F185C4A}"/>
          </ac:picMkLst>
        </pc:picChg>
        <pc:picChg chg="add del mod">
          <ac:chgData name="Adam Lang" userId="5d12c9ca-5bdb-406d-97a2-d1480a002d84" providerId="ADAL" clId="{99D12A21-CCC9-47D8-9F94-C7EAE2A5AFC1}" dt="2023-10-30T00:57:12.705" v="19238" actId="478"/>
          <ac:picMkLst>
            <pc:docMk/>
            <pc:sldMk cId="2073839198" sldId="266"/>
            <ac:picMk id="11" creationId="{B49744A4-591C-9A04-9B83-E1012A9B2EF0}"/>
          </ac:picMkLst>
        </pc:picChg>
        <pc:picChg chg="add mod">
          <ac:chgData name="Adam Lang" userId="5d12c9ca-5bdb-406d-97a2-d1480a002d84" providerId="ADAL" clId="{99D12A21-CCC9-47D8-9F94-C7EAE2A5AFC1}" dt="2023-11-03T20:40:45.063" v="24479" actId="1076"/>
          <ac:picMkLst>
            <pc:docMk/>
            <pc:sldMk cId="2073839198" sldId="266"/>
            <ac:picMk id="16" creationId="{18FF5AFB-D19C-2253-5F1D-E8D95F544FD4}"/>
          </ac:picMkLst>
        </pc:picChg>
        <pc:picChg chg="add mod">
          <ac:chgData name="Adam Lang" userId="5d12c9ca-5bdb-406d-97a2-d1480a002d84" providerId="ADAL" clId="{99D12A21-CCC9-47D8-9F94-C7EAE2A5AFC1}" dt="2023-10-30T01:21:22.277" v="20158" actId="14100"/>
          <ac:picMkLst>
            <pc:docMk/>
            <pc:sldMk cId="2073839198" sldId="266"/>
            <ac:picMk id="21" creationId="{B444312D-1B48-DA1B-58D9-8DCF77C1DA38}"/>
          </ac:picMkLst>
        </pc:picChg>
      </pc:sldChg>
      <pc:sldChg chg="addSp delSp modSp new mod modClrScheme chgLayout modNotesTx">
        <pc:chgData name="Adam Lang" userId="5d12c9ca-5bdb-406d-97a2-d1480a002d84" providerId="ADAL" clId="{99D12A21-CCC9-47D8-9F94-C7EAE2A5AFC1}" dt="2023-10-30T01:48:23.075" v="21181" actId="113"/>
        <pc:sldMkLst>
          <pc:docMk/>
          <pc:sldMk cId="1500312122" sldId="267"/>
        </pc:sldMkLst>
        <pc:spChg chg="mod">
          <ac:chgData name="Adam Lang" userId="5d12c9ca-5bdb-406d-97a2-d1480a002d84" providerId="ADAL" clId="{99D12A21-CCC9-47D8-9F94-C7EAE2A5AFC1}" dt="2023-10-30T00:40:38.850" v="19091" actId="1076"/>
          <ac:spMkLst>
            <pc:docMk/>
            <pc:sldMk cId="1500312122" sldId="267"/>
            <ac:spMk id="2" creationId="{D13C9FD5-8F95-BC96-330B-5E84BCE37C16}"/>
          </ac:spMkLst>
        </pc:spChg>
        <pc:spChg chg="mod">
          <ac:chgData name="Adam Lang" userId="5d12c9ca-5bdb-406d-97a2-d1480a002d84" providerId="ADAL" clId="{99D12A21-CCC9-47D8-9F94-C7EAE2A5AFC1}" dt="2023-10-30T00:51:18.758" v="19211" actId="20577"/>
          <ac:spMkLst>
            <pc:docMk/>
            <pc:sldMk cId="1500312122" sldId="267"/>
            <ac:spMk id="3" creationId="{F88FA01D-3A1D-5B80-B25D-4CB6FD96E3F5}"/>
          </ac:spMkLst>
        </pc:spChg>
        <pc:spChg chg="del">
          <ac:chgData name="Adam Lang" userId="5d12c9ca-5bdb-406d-97a2-d1480a002d84" providerId="ADAL" clId="{99D12A21-CCC9-47D8-9F94-C7EAE2A5AFC1}" dt="2023-10-29T14:48:52.799" v="5272" actId="22"/>
          <ac:spMkLst>
            <pc:docMk/>
            <pc:sldMk cId="1500312122" sldId="267"/>
            <ac:spMk id="4" creationId="{97BDA1CB-863B-3C28-B27B-7CEC3E6C965C}"/>
          </ac:spMkLst>
        </pc:spChg>
        <pc:spChg chg="del mod ord">
          <ac:chgData name="Adam Lang" userId="5d12c9ca-5bdb-406d-97a2-d1480a002d84" providerId="ADAL" clId="{99D12A21-CCC9-47D8-9F94-C7EAE2A5AFC1}" dt="2023-10-30T00:40:24.247" v="19089" actId="478"/>
          <ac:spMkLst>
            <pc:docMk/>
            <pc:sldMk cId="1500312122" sldId="267"/>
            <ac:spMk id="5" creationId="{B0C8B857-1D9B-6DE8-5FAD-CEE834C3466F}"/>
          </ac:spMkLst>
        </pc:spChg>
        <pc:spChg chg="del">
          <ac:chgData name="Adam Lang" userId="5d12c9ca-5bdb-406d-97a2-d1480a002d84" providerId="ADAL" clId="{99D12A21-CCC9-47D8-9F94-C7EAE2A5AFC1}" dt="2023-10-29T14:50:47.604" v="5279" actId="478"/>
          <ac:spMkLst>
            <pc:docMk/>
            <pc:sldMk cId="1500312122" sldId="267"/>
            <ac:spMk id="6" creationId="{9079EE51-5925-07B4-4B79-6DC847077300}"/>
          </ac:spMkLst>
        </pc:spChg>
        <pc:spChg chg="mod ord">
          <ac:chgData name="Adam Lang" userId="5d12c9ca-5bdb-406d-97a2-d1480a002d84" providerId="ADAL" clId="{99D12A21-CCC9-47D8-9F94-C7EAE2A5AFC1}" dt="2023-10-29T14:53:16.619" v="5468" actId="26606"/>
          <ac:spMkLst>
            <pc:docMk/>
            <pc:sldMk cId="1500312122" sldId="267"/>
            <ac:spMk id="7" creationId="{5A7570B8-A2A6-CAC2-343B-5DE4E5B2F71D}"/>
          </ac:spMkLst>
        </pc:spChg>
        <pc:spChg chg="add mod">
          <ac:chgData name="Adam Lang" userId="5d12c9ca-5bdb-406d-97a2-d1480a002d84" providerId="ADAL" clId="{99D12A21-CCC9-47D8-9F94-C7EAE2A5AFC1}" dt="2023-10-29T23:53:55.958" v="18453" actId="1076"/>
          <ac:spMkLst>
            <pc:docMk/>
            <pc:sldMk cId="1500312122" sldId="267"/>
            <ac:spMk id="12" creationId="{C1247A94-CF25-8590-2662-07B41A1F6A79}"/>
          </ac:spMkLst>
        </pc:spChg>
        <pc:spChg chg="add mod">
          <ac:chgData name="Adam Lang" userId="5d12c9ca-5bdb-406d-97a2-d1480a002d84" providerId="ADAL" clId="{99D12A21-CCC9-47D8-9F94-C7EAE2A5AFC1}" dt="2023-10-29T23:53:46.016" v="18452" actId="1076"/>
          <ac:spMkLst>
            <pc:docMk/>
            <pc:sldMk cId="1500312122" sldId="267"/>
            <ac:spMk id="13" creationId="{F14C200E-CD1D-AA7F-3A0B-9636A8DC3C22}"/>
          </ac:spMkLst>
        </pc:spChg>
        <pc:spChg chg="add del mod">
          <ac:chgData name="Adam Lang" userId="5d12c9ca-5bdb-406d-97a2-d1480a002d84" providerId="ADAL" clId="{99D12A21-CCC9-47D8-9F94-C7EAE2A5AFC1}" dt="2023-10-29T14:53:13.419" v="5466" actId="26606"/>
          <ac:spMkLst>
            <pc:docMk/>
            <pc:sldMk cId="1500312122" sldId="267"/>
            <ac:spMk id="16" creationId="{EF01C006-48FF-0F53-A317-CE3C4A12C7C5}"/>
          </ac:spMkLst>
        </pc:spChg>
        <pc:spChg chg="add del mod">
          <ac:chgData name="Adam Lang" userId="5d12c9ca-5bdb-406d-97a2-d1480a002d84" providerId="ADAL" clId="{99D12A21-CCC9-47D8-9F94-C7EAE2A5AFC1}" dt="2023-10-29T14:53:16.619" v="5468" actId="26606"/>
          <ac:spMkLst>
            <pc:docMk/>
            <pc:sldMk cId="1500312122" sldId="267"/>
            <ac:spMk id="18" creationId="{EF01C006-48FF-0F53-A317-CE3C4A12C7C5}"/>
          </ac:spMkLst>
        </pc:spChg>
        <pc:picChg chg="add mod ord">
          <ac:chgData name="Adam Lang" userId="5d12c9ca-5bdb-406d-97a2-d1480a002d84" providerId="ADAL" clId="{99D12A21-CCC9-47D8-9F94-C7EAE2A5AFC1}" dt="2023-10-29T20:02:42.142" v="18056" actId="1076"/>
          <ac:picMkLst>
            <pc:docMk/>
            <pc:sldMk cId="1500312122" sldId="267"/>
            <ac:picMk id="9" creationId="{C36A6621-B7BD-F9C0-614E-7F28F6334DE5}"/>
          </ac:picMkLst>
        </pc:picChg>
        <pc:picChg chg="add mod ord">
          <ac:chgData name="Adam Lang" userId="5d12c9ca-5bdb-406d-97a2-d1480a002d84" providerId="ADAL" clId="{99D12A21-CCC9-47D8-9F94-C7EAE2A5AFC1}" dt="2023-10-29T23:53:43.311" v="18451" actId="14100"/>
          <ac:picMkLst>
            <pc:docMk/>
            <pc:sldMk cId="1500312122" sldId="267"/>
            <ac:picMk id="11" creationId="{21FA0999-6BC2-7984-A26B-72DFC6D4A536}"/>
          </ac:picMkLst>
        </pc:picChg>
      </pc:sldChg>
      <pc:sldChg chg="modSp new del mod">
        <pc:chgData name="Adam Lang" userId="5d12c9ca-5bdb-406d-97a2-d1480a002d84" providerId="ADAL" clId="{99D12A21-CCC9-47D8-9F94-C7EAE2A5AFC1}" dt="2023-10-29T04:48:43.664" v="4968" actId="2696"/>
        <pc:sldMkLst>
          <pc:docMk/>
          <pc:sldMk cId="3335506621" sldId="267"/>
        </pc:sldMkLst>
        <pc:spChg chg="mod">
          <ac:chgData name="Adam Lang" userId="5d12c9ca-5bdb-406d-97a2-d1480a002d84" providerId="ADAL" clId="{99D12A21-CCC9-47D8-9F94-C7EAE2A5AFC1}" dt="2023-10-29T04:48:15.166" v="4967" actId="20577"/>
          <ac:spMkLst>
            <pc:docMk/>
            <pc:sldMk cId="3335506621" sldId="267"/>
            <ac:spMk id="2" creationId="{F68C6567-4626-3BAB-3866-2E006B127808}"/>
          </ac:spMkLst>
        </pc:spChg>
      </pc:sldChg>
      <pc:sldChg chg="addSp delSp modSp new mod modClrScheme chgLayout">
        <pc:chgData name="Adam Lang" userId="5d12c9ca-5bdb-406d-97a2-d1480a002d84" providerId="ADAL" clId="{99D12A21-CCC9-47D8-9F94-C7EAE2A5AFC1}" dt="2023-11-03T20:30:24.035" v="23518" actId="20577"/>
        <pc:sldMkLst>
          <pc:docMk/>
          <pc:sldMk cId="3551306597" sldId="268"/>
        </pc:sldMkLst>
        <pc:spChg chg="del">
          <ac:chgData name="Adam Lang" userId="5d12c9ca-5bdb-406d-97a2-d1480a002d84" providerId="ADAL" clId="{99D12A21-CCC9-47D8-9F94-C7EAE2A5AFC1}" dt="2023-10-30T00:17:22.846" v="18706" actId="478"/>
          <ac:spMkLst>
            <pc:docMk/>
            <pc:sldMk cId="3551306597" sldId="268"/>
            <ac:spMk id="2" creationId="{89B47539-651E-90A8-92EE-4EB26C8838F0}"/>
          </ac:spMkLst>
        </pc:spChg>
        <pc:spChg chg="del mod ord">
          <ac:chgData name="Adam Lang" userId="5d12c9ca-5bdb-406d-97a2-d1480a002d84" providerId="ADAL" clId="{99D12A21-CCC9-47D8-9F94-C7EAE2A5AFC1}" dt="2023-10-30T00:19:21.408" v="18747" actId="478"/>
          <ac:spMkLst>
            <pc:docMk/>
            <pc:sldMk cId="3551306597" sldId="268"/>
            <ac:spMk id="3" creationId="{A5D54EA3-192F-738B-CC7B-F0E5EB6A57F7}"/>
          </ac:spMkLst>
        </pc:spChg>
        <pc:spChg chg="mod ord">
          <ac:chgData name="Adam Lang" userId="5d12c9ca-5bdb-406d-97a2-d1480a002d84" providerId="ADAL" clId="{99D12A21-CCC9-47D8-9F94-C7EAE2A5AFC1}" dt="2023-10-30T00:17:31.091" v="18707" actId="700"/>
          <ac:spMkLst>
            <pc:docMk/>
            <pc:sldMk cId="3551306597" sldId="268"/>
            <ac:spMk id="4" creationId="{68F0A38A-7106-5C1B-1847-9AC638523A1C}"/>
          </ac:spMkLst>
        </pc:spChg>
        <pc:spChg chg="add mod ord">
          <ac:chgData name="Adam Lang" userId="5d12c9ca-5bdb-406d-97a2-d1480a002d84" providerId="ADAL" clId="{99D12A21-CCC9-47D8-9F94-C7EAE2A5AFC1}" dt="2023-10-30T00:37:43.597" v="19070" actId="2711"/>
          <ac:spMkLst>
            <pc:docMk/>
            <pc:sldMk cId="3551306597" sldId="268"/>
            <ac:spMk id="5" creationId="{47EEB2AC-741A-2FD1-60F5-FFA043B239BD}"/>
          </ac:spMkLst>
        </pc:spChg>
        <pc:spChg chg="add mod ord">
          <ac:chgData name="Adam Lang" userId="5d12c9ca-5bdb-406d-97a2-d1480a002d84" providerId="ADAL" clId="{99D12A21-CCC9-47D8-9F94-C7EAE2A5AFC1}" dt="2023-11-03T20:30:24.035" v="23518" actId="20577"/>
          <ac:spMkLst>
            <pc:docMk/>
            <pc:sldMk cId="3551306597" sldId="268"/>
            <ac:spMk id="6" creationId="{9D1CC923-0273-501E-A439-2A9A756CB84C}"/>
          </ac:spMkLst>
        </pc:spChg>
      </pc:sldChg>
      <pc:sldChg chg="addSp delSp modSp new mod modNotesTx">
        <pc:chgData name="Adam Lang" userId="5d12c9ca-5bdb-406d-97a2-d1480a002d84" providerId="ADAL" clId="{99D12A21-CCC9-47D8-9F94-C7EAE2A5AFC1}" dt="2023-11-05T15:10:56.313" v="29607" actId="115"/>
        <pc:sldMkLst>
          <pc:docMk/>
          <pc:sldMk cId="297772795" sldId="269"/>
        </pc:sldMkLst>
        <pc:spChg chg="mod">
          <ac:chgData name="Adam Lang" userId="5d12c9ca-5bdb-406d-97a2-d1480a002d84" providerId="ADAL" clId="{99D12A21-CCC9-47D8-9F94-C7EAE2A5AFC1}" dt="2023-10-30T01:15:47.437" v="19972" actId="1076"/>
          <ac:spMkLst>
            <pc:docMk/>
            <pc:sldMk cId="297772795" sldId="269"/>
            <ac:spMk id="2" creationId="{DB71BE3C-D89D-419B-9E78-005B60C7C89A}"/>
          </ac:spMkLst>
        </pc:spChg>
        <pc:spChg chg="mod">
          <ac:chgData name="Adam Lang" userId="5d12c9ca-5bdb-406d-97a2-d1480a002d84" providerId="ADAL" clId="{99D12A21-CCC9-47D8-9F94-C7EAE2A5AFC1}" dt="2023-11-05T15:10:56.313" v="29607" actId="115"/>
          <ac:spMkLst>
            <pc:docMk/>
            <pc:sldMk cId="297772795" sldId="269"/>
            <ac:spMk id="3" creationId="{90C12154-9810-F425-14EF-1B0BBFA52195}"/>
          </ac:spMkLst>
        </pc:spChg>
        <pc:spChg chg="del">
          <ac:chgData name="Adam Lang" userId="5d12c9ca-5bdb-406d-97a2-d1480a002d84" providerId="ADAL" clId="{99D12A21-CCC9-47D8-9F94-C7EAE2A5AFC1}" dt="2023-10-30T01:17:05.196" v="20038" actId="478"/>
          <ac:spMkLst>
            <pc:docMk/>
            <pc:sldMk cId="297772795" sldId="269"/>
            <ac:spMk id="4" creationId="{091DA45F-2250-296B-E6BD-4D4E0BE514E7}"/>
          </ac:spMkLst>
        </pc:spChg>
        <pc:spChg chg="del">
          <ac:chgData name="Adam Lang" userId="5d12c9ca-5bdb-406d-97a2-d1480a002d84" providerId="ADAL" clId="{99D12A21-CCC9-47D8-9F94-C7EAE2A5AFC1}" dt="2023-10-30T01:15:36.729" v="19969" actId="478"/>
          <ac:spMkLst>
            <pc:docMk/>
            <pc:sldMk cId="297772795" sldId="269"/>
            <ac:spMk id="5" creationId="{429FB01D-E7B1-F5CC-61CF-BEE5AB0FFDC7}"/>
          </ac:spMkLst>
        </pc:spChg>
        <pc:spChg chg="del">
          <ac:chgData name="Adam Lang" userId="5d12c9ca-5bdb-406d-97a2-d1480a002d84" providerId="ADAL" clId="{99D12A21-CCC9-47D8-9F94-C7EAE2A5AFC1}" dt="2023-10-30T01:17:32.831" v="20045" actId="478"/>
          <ac:spMkLst>
            <pc:docMk/>
            <pc:sldMk cId="297772795" sldId="269"/>
            <ac:spMk id="6" creationId="{AB6C00C2-CAAC-0F5D-D0F9-F0AADC603DD6}"/>
          </ac:spMkLst>
        </pc:spChg>
        <pc:spChg chg="add mod">
          <ac:chgData name="Adam Lang" userId="5d12c9ca-5bdb-406d-97a2-d1480a002d84" providerId="ADAL" clId="{99D12A21-CCC9-47D8-9F94-C7EAE2A5AFC1}" dt="2023-10-30T01:18:03.866" v="20056" actId="1076"/>
          <ac:spMkLst>
            <pc:docMk/>
            <pc:sldMk cId="297772795" sldId="269"/>
            <ac:spMk id="9" creationId="{10FF17AB-5DA9-1FA1-7A4C-355A41CC414E}"/>
          </ac:spMkLst>
        </pc:spChg>
        <pc:spChg chg="add mod">
          <ac:chgData name="Adam Lang" userId="5d12c9ca-5bdb-406d-97a2-d1480a002d84" providerId="ADAL" clId="{99D12A21-CCC9-47D8-9F94-C7EAE2A5AFC1}" dt="2023-10-30T01:18:25.102" v="20059" actId="1076"/>
          <ac:spMkLst>
            <pc:docMk/>
            <pc:sldMk cId="297772795" sldId="269"/>
            <ac:spMk id="11" creationId="{7D28CCBD-ADFB-DAEF-30A9-7C9C74E195F1}"/>
          </ac:spMkLst>
        </pc:spChg>
        <pc:graphicFrameChg chg="add mod">
          <ac:chgData name="Adam Lang" userId="5d12c9ca-5bdb-406d-97a2-d1480a002d84" providerId="ADAL" clId="{99D12A21-CCC9-47D8-9F94-C7EAE2A5AFC1}" dt="2023-10-30T01:18:22.461" v="20058" actId="1076"/>
          <ac:graphicFrameMkLst>
            <pc:docMk/>
            <pc:sldMk cId="297772795" sldId="269"/>
            <ac:graphicFrameMk id="10" creationId="{CB55247D-DC31-B529-EFC8-31443F7C0756}"/>
          </ac:graphicFrameMkLst>
        </pc:graphicFrameChg>
        <pc:picChg chg="add mod">
          <ac:chgData name="Adam Lang" userId="5d12c9ca-5bdb-406d-97a2-d1480a002d84" providerId="ADAL" clId="{99D12A21-CCC9-47D8-9F94-C7EAE2A5AFC1}" dt="2023-10-30T01:28:45.125" v="20733" actId="1076"/>
          <ac:picMkLst>
            <pc:docMk/>
            <pc:sldMk cId="297772795" sldId="269"/>
            <ac:picMk id="8" creationId="{9C569B0F-FFCF-0757-017D-5C758C522896}"/>
          </ac:picMkLst>
        </pc:picChg>
      </pc:sldChg>
      <pc:sldChg chg="delSp modSp new del mod">
        <pc:chgData name="Adam Lang" userId="5d12c9ca-5bdb-406d-97a2-d1480a002d84" providerId="ADAL" clId="{99D12A21-CCC9-47D8-9F94-C7EAE2A5AFC1}" dt="2023-10-30T00:25:56.298" v="18875" actId="2696"/>
        <pc:sldMkLst>
          <pc:docMk/>
          <pc:sldMk cId="695190601" sldId="269"/>
        </pc:sldMkLst>
        <pc:spChg chg="mod">
          <ac:chgData name="Adam Lang" userId="5d12c9ca-5bdb-406d-97a2-d1480a002d84" providerId="ADAL" clId="{99D12A21-CCC9-47D8-9F94-C7EAE2A5AFC1}" dt="2023-10-30T00:23:26.951" v="18841" actId="1076"/>
          <ac:spMkLst>
            <pc:docMk/>
            <pc:sldMk cId="695190601" sldId="269"/>
            <ac:spMk id="2" creationId="{DB8E32F1-6339-4C5F-952A-46D68FE959EE}"/>
          </ac:spMkLst>
        </pc:spChg>
        <pc:spChg chg="mod">
          <ac:chgData name="Adam Lang" userId="5d12c9ca-5bdb-406d-97a2-d1480a002d84" providerId="ADAL" clId="{99D12A21-CCC9-47D8-9F94-C7EAE2A5AFC1}" dt="2023-10-30T00:24:29.704" v="18855" actId="948"/>
          <ac:spMkLst>
            <pc:docMk/>
            <pc:sldMk cId="695190601" sldId="269"/>
            <ac:spMk id="3" creationId="{C0A36A02-F1FA-8FA8-284B-14366D44CF70}"/>
          </ac:spMkLst>
        </pc:spChg>
        <pc:spChg chg="del">
          <ac:chgData name="Adam Lang" userId="5d12c9ca-5bdb-406d-97a2-d1480a002d84" providerId="ADAL" clId="{99D12A21-CCC9-47D8-9F94-C7EAE2A5AFC1}" dt="2023-10-30T00:22:56.850" v="18814" actId="478"/>
          <ac:spMkLst>
            <pc:docMk/>
            <pc:sldMk cId="695190601" sldId="269"/>
            <ac:spMk id="4" creationId="{C8A61042-2784-5FCE-407B-C0CFD7511DFE}"/>
          </ac:spMkLst>
        </pc:spChg>
        <pc:spChg chg="del">
          <ac:chgData name="Adam Lang" userId="5d12c9ca-5bdb-406d-97a2-d1480a002d84" providerId="ADAL" clId="{99D12A21-CCC9-47D8-9F94-C7EAE2A5AFC1}" dt="2023-10-30T00:23:02.517" v="18815" actId="478"/>
          <ac:spMkLst>
            <pc:docMk/>
            <pc:sldMk cId="695190601" sldId="269"/>
            <ac:spMk id="5" creationId="{F522B2C5-B4B7-F67B-C149-FDDCF08EA26D}"/>
          </ac:spMkLst>
        </pc:spChg>
      </pc:sldChg>
      <pc:sldChg chg="addSp delSp modSp new mod modNotesTx">
        <pc:chgData name="Adam Lang" userId="5d12c9ca-5bdb-406d-97a2-d1480a002d84" providerId="ADAL" clId="{99D12A21-CCC9-47D8-9F94-C7EAE2A5AFC1}" dt="2023-11-05T14:30:27.165" v="25811" actId="478"/>
        <pc:sldMkLst>
          <pc:docMk/>
          <pc:sldMk cId="2223869136" sldId="270"/>
        </pc:sldMkLst>
        <pc:spChg chg="mod">
          <ac:chgData name="Adam Lang" userId="5d12c9ca-5bdb-406d-97a2-d1480a002d84" providerId="ADAL" clId="{99D12A21-CCC9-47D8-9F94-C7EAE2A5AFC1}" dt="2023-11-03T20:31:41.225" v="23524" actId="1076"/>
          <ac:spMkLst>
            <pc:docMk/>
            <pc:sldMk cId="2223869136" sldId="270"/>
            <ac:spMk id="2" creationId="{F626FC08-9E1A-FE46-BDF9-2B2B9A49B12D}"/>
          </ac:spMkLst>
        </pc:spChg>
        <pc:spChg chg="mod">
          <ac:chgData name="Adam Lang" userId="5d12c9ca-5bdb-406d-97a2-d1480a002d84" providerId="ADAL" clId="{99D12A21-CCC9-47D8-9F94-C7EAE2A5AFC1}" dt="2023-11-04T18:59:40.763" v="25471" actId="255"/>
          <ac:spMkLst>
            <pc:docMk/>
            <pc:sldMk cId="2223869136" sldId="270"/>
            <ac:spMk id="3" creationId="{2D50535D-B7E6-66E9-1F16-32F60A652C3B}"/>
          </ac:spMkLst>
        </pc:spChg>
        <pc:spChg chg="del mod">
          <ac:chgData name="Adam Lang" userId="5d12c9ca-5bdb-406d-97a2-d1480a002d84" providerId="ADAL" clId="{99D12A21-CCC9-47D8-9F94-C7EAE2A5AFC1}" dt="2023-11-03T20:32:32.422" v="23531" actId="478"/>
          <ac:spMkLst>
            <pc:docMk/>
            <pc:sldMk cId="2223869136" sldId="270"/>
            <ac:spMk id="4" creationId="{28A22F73-37DE-05E0-3E0F-5786ACFC51EB}"/>
          </ac:spMkLst>
        </pc:spChg>
        <pc:spChg chg="del">
          <ac:chgData name="Adam Lang" userId="5d12c9ca-5bdb-406d-97a2-d1480a002d84" providerId="ADAL" clId="{99D12A21-CCC9-47D8-9F94-C7EAE2A5AFC1}" dt="2023-11-03T20:31:30.258" v="23521" actId="478"/>
          <ac:spMkLst>
            <pc:docMk/>
            <pc:sldMk cId="2223869136" sldId="270"/>
            <ac:spMk id="5" creationId="{CB12C444-A681-2F87-DE97-22671B85BB1F}"/>
          </ac:spMkLst>
        </pc:spChg>
        <pc:spChg chg="del">
          <ac:chgData name="Adam Lang" userId="5d12c9ca-5bdb-406d-97a2-d1480a002d84" providerId="ADAL" clId="{99D12A21-CCC9-47D8-9F94-C7EAE2A5AFC1}" dt="2023-11-05T14:30:27.165" v="25811" actId="478"/>
          <ac:spMkLst>
            <pc:docMk/>
            <pc:sldMk cId="2223869136" sldId="270"/>
            <ac:spMk id="6" creationId="{0103C71B-E58C-0065-46D3-C7CD41826D2B}"/>
          </ac:spMkLst>
        </pc:spChg>
        <pc:spChg chg="add mod">
          <ac:chgData name="Adam Lang" userId="5d12c9ca-5bdb-406d-97a2-d1480a002d84" providerId="ADAL" clId="{99D12A21-CCC9-47D8-9F94-C7EAE2A5AFC1}" dt="2023-11-03T20:45:18.283" v="24982" actId="1076"/>
          <ac:spMkLst>
            <pc:docMk/>
            <pc:sldMk cId="2223869136" sldId="270"/>
            <ac:spMk id="9" creationId="{2748AC8E-D99F-F13A-8A10-FFEE3D7281DB}"/>
          </ac:spMkLst>
        </pc:spChg>
        <pc:graphicFrameChg chg="add mod">
          <ac:chgData name="Adam Lang" userId="5d12c9ca-5bdb-406d-97a2-d1480a002d84" providerId="ADAL" clId="{99D12A21-CCC9-47D8-9F94-C7EAE2A5AFC1}" dt="2023-11-03T20:45:15.470" v="24981" actId="1076"/>
          <ac:graphicFrameMkLst>
            <pc:docMk/>
            <pc:sldMk cId="2223869136" sldId="270"/>
            <ac:graphicFrameMk id="8" creationId="{F77F8647-90EE-EFB3-1D0A-59A589165263}"/>
          </ac:graphicFrameMkLst>
        </pc:graphicFrameChg>
      </pc:sldChg>
      <pc:sldChg chg="addSp delSp modSp new mod modNotesTx">
        <pc:chgData name="Adam Lang" userId="5d12c9ca-5bdb-406d-97a2-d1480a002d84" providerId="ADAL" clId="{99D12A21-CCC9-47D8-9F94-C7EAE2A5AFC1}" dt="2023-11-05T15:15:38.072" v="29652" actId="255"/>
        <pc:sldMkLst>
          <pc:docMk/>
          <pc:sldMk cId="966203057" sldId="271"/>
        </pc:sldMkLst>
        <pc:spChg chg="mod">
          <ac:chgData name="Adam Lang" userId="5d12c9ca-5bdb-406d-97a2-d1480a002d84" providerId="ADAL" clId="{99D12A21-CCC9-47D8-9F94-C7EAE2A5AFC1}" dt="2023-11-03T21:01:34.075" v="25389" actId="1076"/>
          <ac:spMkLst>
            <pc:docMk/>
            <pc:sldMk cId="966203057" sldId="271"/>
            <ac:spMk id="2" creationId="{3AC9B93A-8FCF-2A85-A54C-639F53C13339}"/>
          </ac:spMkLst>
        </pc:spChg>
        <pc:spChg chg="add del mod">
          <ac:chgData name="Adam Lang" userId="5d12c9ca-5bdb-406d-97a2-d1480a002d84" providerId="ADAL" clId="{99D12A21-CCC9-47D8-9F94-C7EAE2A5AFC1}" dt="2023-11-04T19:19:18.877" v="25801" actId="3680"/>
          <ac:spMkLst>
            <pc:docMk/>
            <pc:sldMk cId="966203057" sldId="271"/>
            <ac:spMk id="3" creationId="{6FE9CC68-BC70-2447-92D9-5643048CC099}"/>
          </ac:spMkLst>
        </pc:spChg>
        <pc:spChg chg="del mod">
          <ac:chgData name="Adam Lang" userId="5d12c9ca-5bdb-406d-97a2-d1480a002d84" providerId="ADAL" clId="{99D12A21-CCC9-47D8-9F94-C7EAE2A5AFC1}" dt="2023-11-05T14:41:18.111" v="26029" actId="3680"/>
          <ac:spMkLst>
            <pc:docMk/>
            <pc:sldMk cId="966203057" sldId="271"/>
            <ac:spMk id="4" creationId="{46BB277C-1CD7-42A5-7473-5BBAF0976150}"/>
          </ac:spMkLst>
        </pc:spChg>
        <pc:spChg chg="del">
          <ac:chgData name="Adam Lang" userId="5d12c9ca-5bdb-406d-97a2-d1480a002d84" providerId="ADAL" clId="{99D12A21-CCC9-47D8-9F94-C7EAE2A5AFC1}" dt="2023-11-03T21:01:10.999" v="25334" actId="478"/>
          <ac:spMkLst>
            <pc:docMk/>
            <pc:sldMk cId="966203057" sldId="271"/>
            <ac:spMk id="5" creationId="{A958194A-FEC8-6E7D-BA21-0D57CCC143B6}"/>
          </ac:spMkLst>
        </pc:spChg>
        <pc:spChg chg="del">
          <ac:chgData name="Adam Lang" userId="5d12c9ca-5bdb-406d-97a2-d1480a002d84" providerId="ADAL" clId="{99D12A21-CCC9-47D8-9F94-C7EAE2A5AFC1}" dt="2023-11-05T14:30:20.656" v="25810" actId="478"/>
          <ac:spMkLst>
            <pc:docMk/>
            <pc:sldMk cId="966203057" sldId="271"/>
            <ac:spMk id="6" creationId="{1287A12E-6962-4168-28BE-17E74A1142B6}"/>
          </ac:spMkLst>
        </pc:spChg>
        <pc:spChg chg="add del mod">
          <ac:chgData name="Adam Lang" userId="5d12c9ca-5bdb-406d-97a2-d1480a002d84" providerId="ADAL" clId="{99D12A21-CCC9-47D8-9F94-C7EAE2A5AFC1}" dt="2023-11-05T14:31:46.327" v="25812" actId="3680"/>
          <ac:spMkLst>
            <pc:docMk/>
            <pc:sldMk cId="966203057" sldId="271"/>
            <ac:spMk id="11" creationId="{16E1C278-0125-0219-4452-85967AABCCC5}"/>
          </ac:spMkLst>
        </pc:spChg>
        <pc:spChg chg="add mod">
          <ac:chgData name="Adam Lang" userId="5d12c9ca-5bdb-406d-97a2-d1480a002d84" providerId="ADAL" clId="{99D12A21-CCC9-47D8-9F94-C7EAE2A5AFC1}" dt="2023-11-05T15:15:38.072" v="29652" actId="255"/>
          <ac:spMkLst>
            <pc:docMk/>
            <pc:sldMk cId="966203057" sldId="271"/>
            <ac:spMk id="14" creationId="{E14E1B6C-D9D6-2895-FF59-8C7E3C00E7F5}"/>
          </ac:spMkLst>
        </pc:spChg>
        <pc:spChg chg="add mod">
          <ac:chgData name="Adam Lang" userId="5d12c9ca-5bdb-406d-97a2-d1480a002d84" providerId="ADAL" clId="{99D12A21-CCC9-47D8-9F94-C7EAE2A5AFC1}" dt="2023-11-05T15:01:38.896" v="27663" actId="20577"/>
          <ac:spMkLst>
            <pc:docMk/>
            <pc:sldMk cId="966203057" sldId="271"/>
            <ac:spMk id="15" creationId="{37334F9B-93B7-B4A0-980F-A61685FCDFF2}"/>
          </ac:spMkLst>
        </pc:spChg>
        <pc:graphicFrameChg chg="add del mod modGraphic">
          <ac:chgData name="Adam Lang" userId="5d12c9ca-5bdb-406d-97a2-d1480a002d84" providerId="ADAL" clId="{99D12A21-CCC9-47D8-9F94-C7EAE2A5AFC1}" dt="2023-11-04T19:19:11.090" v="25800"/>
          <ac:graphicFrameMkLst>
            <pc:docMk/>
            <pc:sldMk cId="966203057" sldId="271"/>
            <ac:graphicFrameMk id="8" creationId="{D6C535F0-81E1-062A-1A50-C98EAF639AE8}"/>
          </ac:graphicFrameMkLst>
        </pc:graphicFrameChg>
        <pc:graphicFrameChg chg="add del mod ord modGraphic">
          <ac:chgData name="Adam Lang" userId="5d12c9ca-5bdb-406d-97a2-d1480a002d84" providerId="ADAL" clId="{99D12A21-CCC9-47D8-9F94-C7EAE2A5AFC1}" dt="2023-11-04T19:20:25.760" v="25809" actId="478"/>
          <ac:graphicFrameMkLst>
            <pc:docMk/>
            <pc:sldMk cId="966203057" sldId="271"/>
            <ac:graphicFrameMk id="9" creationId="{EA95E48F-24F8-04CD-8553-8AD80103B7AB}"/>
          </ac:graphicFrameMkLst>
        </pc:graphicFrameChg>
        <pc:graphicFrameChg chg="add mod ord modGraphic">
          <ac:chgData name="Adam Lang" userId="5d12c9ca-5bdb-406d-97a2-d1480a002d84" providerId="ADAL" clId="{99D12A21-CCC9-47D8-9F94-C7EAE2A5AFC1}" dt="2023-11-05T14:56:16.631" v="26567" actId="20577"/>
          <ac:graphicFrameMkLst>
            <pc:docMk/>
            <pc:sldMk cId="966203057" sldId="271"/>
            <ac:graphicFrameMk id="12" creationId="{8343FBE7-0198-C332-1774-9FAB3E4CBD56}"/>
          </ac:graphicFrameMkLst>
        </pc:graphicFrameChg>
        <pc:graphicFrameChg chg="add mod ord modGraphic">
          <ac:chgData name="Adam Lang" userId="5d12c9ca-5bdb-406d-97a2-d1480a002d84" providerId="ADAL" clId="{99D12A21-CCC9-47D8-9F94-C7EAE2A5AFC1}" dt="2023-11-05T14:55:31.859" v="26519" actId="14100"/>
          <ac:graphicFrameMkLst>
            <pc:docMk/>
            <pc:sldMk cId="966203057" sldId="271"/>
            <ac:graphicFrameMk id="13" creationId="{A31A2B4D-0FD1-A0CA-7984-ED1680A81659}"/>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CF252-30D8-4678-B644-719EB4CA42E8}"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C6860D-DB5A-480C-9D1E-14F60201C328}" type="slidenum">
              <a:rPr lang="en-US" smtClean="0"/>
              <a:t>‹#›</a:t>
            </a:fld>
            <a:endParaRPr lang="en-US"/>
          </a:p>
        </p:txBody>
      </p:sp>
    </p:spTree>
    <p:extLst>
      <p:ext uri="{BB962C8B-B14F-4D97-AF65-F5344CB8AC3E}">
        <p14:creationId xmlns:p14="http://schemas.microsoft.com/office/powerpoint/2010/main" val="3183880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for this Pitch:</a:t>
            </a:r>
          </a:p>
          <a:p>
            <a:r>
              <a:rPr lang="en-US" dirty="0"/>
              <a:t>- Presentation to Dept of Ophthalmology at CU Anschutz Medical Campus in Denver and purchasing committee at hospital.</a:t>
            </a:r>
          </a:p>
          <a:p>
            <a:r>
              <a:rPr lang="en-US" dirty="0"/>
              <a:t>- Why? The Ophthalmology clinic utilized the original iCare HOME tonometer version 1 for </a:t>
            </a:r>
            <a:r>
              <a:rPr lang="en-US" dirty="0" err="1"/>
              <a:t>Teleglaucoma</a:t>
            </a:r>
            <a:r>
              <a:rPr lang="en-US" dirty="0"/>
              <a:t> as you see in the article above. </a:t>
            </a:r>
          </a:p>
          <a:p>
            <a:r>
              <a:rPr lang="en-US" dirty="0"/>
              <a:t>- CU Anschutz is the only Academic Eye Center in a 500 mile radius treating patients from all over the Rocky Mountain region including: </a:t>
            </a:r>
            <a:r>
              <a:rPr lang="en-US" b="0" i="0" dirty="0">
                <a:solidFill>
                  <a:srgbClr val="333333"/>
                </a:solidFill>
                <a:effectLst/>
                <a:latin typeface="Roboto" panose="02000000000000000000" pitchFamily="2" charset="0"/>
              </a:rPr>
              <a:t>Wyoming, Montana, Eastern Utah, all of Kansas, and a lot of Nebraska.</a:t>
            </a:r>
          </a:p>
          <a:p>
            <a:r>
              <a:rPr lang="en-US" b="0" i="0" dirty="0">
                <a:solidFill>
                  <a:srgbClr val="333333"/>
                </a:solidFill>
                <a:effectLst/>
                <a:latin typeface="Roboto" panose="02000000000000000000" pitchFamily="2" charset="0"/>
              </a:rPr>
              <a:t>- Social Determinants frequently hinder patients </a:t>
            </a:r>
            <a:r>
              <a:rPr lang="en-US" b="1" i="0" dirty="0">
                <a:solidFill>
                  <a:srgbClr val="333333"/>
                </a:solidFill>
                <a:effectLst/>
                <a:latin typeface="Roboto" panose="02000000000000000000" pitchFamily="2" charset="0"/>
              </a:rPr>
              <a:t>traveling long distances </a:t>
            </a:r>
            <a:r>
              <a:rPr lang="en-US" b="0" i="0" dirty="0">
                <a:solidFill>
                  <a:srgbClr val="333333"/>
                </a:solidFill>
                <a:effectLst/>
                <a:latin typeface="Roboto" panose="02000000000000000000" pitchFamily="2" charset="0"/>
              </a:rPr>
              <a:t>to see them, thus </a:t>
            </a:r>
            <a:r>
              <a:rPr lang="en-US" b="0" i="0" dirty="0" err="1">
                <a:solidFill>
                  <a:srgbClr val="333333"/>
                </a:solidFill>
                <a:effectLst/>
                <a:latin typeface="Roboto" panose="02000000000000000000" pitchFamily="2" charset="0"/>
              </a:rPr>
              <a:t>teleglaucoma</a:t>
            </a:r>
            <a:r>
              <a:rPr lang="en-US" b="0" i="0" dirty="0">
                <a:solidFill>
                  <a:srgbClr val="333333"/>
                </a:solidFill>
                <a:effectLst/>
                <a:latin typeface="Roboto" panose="02000000000000000000" pitchFamily="2" charset="0"/>
              </a:rPr>
              <a:t> with home tonometry plays a vital role in care delivery. </a:t>
            </a:r>
          </a:p>
          <a:p>
            <a:r>
              <a:rPr lang="en-US" b="0" i="0" dirty="0">
                <a:solidFill>
                  <a:srgbClr val="333333"/>
                </a:solidFill>
                <a:effectLst/>
                <a:latin typeface="Roboto" panose="02000000000000000000" pitchFamily="2" charset="0"/>
              </a:rPr>
              <a:t>- For this pitch we want to discuss why the iCare HOME2 digital health app is a viable option for the medical center to invest in. </a:t>
            </a:r>
            <a:endParaRPr lang="en-US" dirty="0"/>
          </a:p>
        </p:txBody>
      </p:sp>
      <p:sp>
        <p:nvSpPr>
          <p:cNvPr id="4" name="Slide Number Placeholder 3"/>
          <p:cNvSpPr>
            <a:spLocks noGrp="1"/>
          </p:cNvSpPr>
          <p:nvPr>
            <p:ph type="sldNum" sz="quarter" idx="5"/>
          </p:nvPr>
        </p:nvSpPr>
        <p:spPr/>
        <p:txBody>
          <a:bodyPr/>
          <a:lstStyle/>
          <a:p>
            <a:fld id="{10C6860D-DB5A-480C-9D1E-14F60201C328}" type="slidenum">
              <a:rPr lang="en-US" smtClean="0"/>
              <a:t>2</a:t>
            </a:fld>
            <a:endParaRPr lang="en-US"/>
          </a:p>
        </p:txBody>
      </p:sp>
    </p:spTree>
    <p:extLst>
      <p:ext uri="{BB962C8B-B14F-4D97-AF65-F5344CB8AC3E}">
        <p14:creationId xmlns:p14="http://schemas.microsoft.com/office/powerpoint/2010/main" val="1617453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ui-sans-serif"/>
              </a:rPr>
              <a:t>- Regarding financial gain with improved visual acuity, depression, injuries, hospital admissions, and caregiver costs decrease while wages increase. </a:t>
            </a:r>
          </a:p>
          <a:p>
            <a:r>
              <a:rPr lang="en-US" b="0" i="0" dirty="0">
                <a:solidFill>
                  <a:srgbClr val="000000"/>
                </a:solidFill>
                <a:effectLst/>
                <a:latin typeface="ui-sans-serif"/>
              </a:rPr>
              <a:t>- The average 21-year treatment cost known from a landmark study in Ophthalmology by Brown et al. is $7,555, while the average return for preventing end-stage glaucoma is $474,715, for a return on investment of 23% annually and 6,284% over 21 years.</a:t>
            </a:r>
          </a:p>
          <a:p>
            <a:endParaRPr lang="en-US" b="0" i="0" dirty="0">
              <a:solidFill>
                <a:srgbClr val="000000"/>
              </a:solidFill>
              <a:effectLst/>
              <a:latin typeface="ui-sans-serif"/>
            </a:endParaRPr>
          </a:p>
          <a:p>
            <a:r>
              <a:rPr lang="en-US" b="0" i="0" dirty="0">
                <a:solidFill>
                  <a:srgbClr val="000000"/>
                </a:solidFill>
                <a:effectLst/>
                <a:latin typeface="ui-sans-serif"/>
              </a:rPr>
              <a:t>The charts above use this information from the Brown et al study.</a:t>
            </a:r>
          </a:p>
          <a:p>
            <a:r>
              <a:rPr lang="en-US" b="0" i="0" dirty="0">
                <a:solidFill>
                  <a:srgbClr val="000000"/>
                </a:solidFill>
                <a:effectLst/>
                <a:latin typeface="ui-sans-serif"/>
              </a:rPr>
              <a:t>Figure 1</a:t>
            </a:r>
          </a:p>
          <a:p>
            <a:r>
              <a:rPr lang="en-US" b="0" i="0" dirty="0">
                <a:solidFill>
                  <a:srgbClr val="000000"/>
                </a:solidFill>
                <a:effectLst/>
                <a:latin typeface="ui-sans-serif"/>
              </a:rPr>
              <a:t>- This is a ROI QALY comparison of early glaucoma vs. end-stage glaucoma. </a:t>
            </a:r>
          </a:p>
          <a:p>
            <a:r>
              <a:rPr lang="en-US" b="0" i="0" dirty="0">
                <a:solidFill>
                  <a:srgbClr val="000000"/>
                </a:solidFill>
                <a:effectLst/>
                <a:latin typeface="ui-sans-serif"/>
              </a:rPr>
              <a:t>- The QALY cost utility numbers come from the QALY chart seen 2 slides earlier from Brown et al study.</a:t>
            </a:r>
          </a:p>
          <a:p>
            <a:r>
              <a:rPr lang="en-US" b="0" i="0" dirty="0">
                <a:solidFill>
                  <a:srgbClr val="000000"/>
                </a:solidFill>
                <a:effectLst/>
                <a:latin typeface="ui-sans-serif"/>
              </a:rPr>
              <a:t>- We can see that while treating early stage glaucoma has a higher ROI, the ROI for treating end stage glaucoma is still significant. </a:t>
            </a:r>
          </a:p>
          <a:p>
            <a:endParaRPr lang="en-US" b="0" i="0" dirty="0">
              <a:solidFill>
                <a:srgbClr val="000000"/>
              </a:solidFill>
              <a:effectLst/>
              <a:latin typeface="ui-sans-serif"/>
            </a:endParaRPr>
          </a:p>
          <a:p>
            <a:r>
              <a:rPr lang="en-US" b="0" i="0" dirty="0">
                <a:solidFill>
                  <a:srgbClr val="000000"/>
                </a:solidFill>
                <a:effectLst/>
                <a:latin typeface="ui-sans-serif"/>
              </a:rPr>
              <a:t>Figure 2</a:t>
            </a:r>
          </a:p>
          <a:p>
            <a:r>
              <a:rPr lang="en-US" b="0" i="0" dirty="0">
                <a:solidFill>
                  <a:srgbClr val="000000"/>
                </a:solidFill>
                <a:effectLst/>
                <a:latin typeface="ui-sans-serif"/>
              </a:rPr>
              <a:t>- ROI QALY Treatment Cost Comparison annual vs. 21 years. </a:t>
            </a:r>
          </a:p>
          <a:p>
            <a:r>
              <a:rPr lang="en-US" b="0" i="0" dirty="0">
                <a:solidFill>
                  <a:srgbClr val="000000"/>
                </a:solidFill>
                <a:effectLst/>
                <a:latin typeface="ui-sans-serif"/>
              </a:rPr>
              <a:t>- The treatment cost values used in dollars were taken from the Brown et al study. </a:t>
            </a:r>
          </a:p>
          <a:p>
            <a:r>
              <a:rPr lang="en-US" dirty="0"/>
              <a:t>- First column we see is the average treatment cost per QALY based on the average cost of treatment over 21 years. </a:t>
            </a:r>
          </a:p>
          <a:p>
            <a:r>
              <a:rPr lang="en-US" dirty="0"/>
              <a:t>- 2</a:t>
            </a:r>
            <a:r>
              <a:rPr lang="en-US" baseline="30000" dirty="0"/>
              <a:t>nd</a:t>
            </a:r>
            <a:r>
              <a:rPr lang="en-US" dirty="0"/>
              <a:t> column we see the Average ROI per QALY calculation using the Average ROI over 21 years.</a:t>
            </a:r>
          </a:p>
          <a:p>
            <a:r>
              <a:rPr lang="en-US" dirty="0"/>
              <a:t>- 3</a:t>
            </a:r>
            <a:r>
              <a:rPr lang="en-US" baseline="30000" dirty="0"/>
              <a:t>rd</a:t>
            </a:r>
            <a:r>
              <a:rPr lang="en-US" dirty="0"/>
              <a:t> column we see the Annual ROI Rate per QALY based on the information from Figure 1. </a:t>
            </a:r>
          </a:p>
          <a:p>
            <a:r>
              <a:rPr lang="en-US" dirty="0"/>
              <a:t>- 4</a:t>
            </a:r>
            <a:r>
              <a:rPr lang="en-US" baseline="30000" dirty="0"/>
              <a:t>th</a:t>
            </a:r>
            <a:r>
              <a:rPr lang="en-US" dirty="0"/>
              <a:t> column we see the Treatment cost per QALY annual for mild glaucoma top row vs. end-stage glaucoma bottom row. We can see the cost is basically the same. </a:t>
            </a:r>
          </a:p>
          <a:p>
            <a:r>
              <a:rPr lang="en-US" dirty="0"/>
              <a:t>- The 5</a:t>
            </a:r>
            <a:r>
              <a:rPr lang="en-US" baseline="30000" dirty="0"/>
              <a:t>th</a:t>
            </a:r>
            <a:r>
              <a:rPr lang="en-US" dirty="0"/>
              <a:t> and final column does show us the significant differences in treatment cost per QALY over 21 years average of treatment. 21 years of treating mild glaucoma does not change much for cost, but 21 years of treating end stage glaucoma does virtually double the treatment costs. </a:t>
            </a:r>
          </a:p>
          <a:p>
            <a:endParaRPr lang="en-US" dirty="0"/>
          </a:p>
          <a:p>
            <a:r>
              <a:rPr lang="en-US" dirty="0"/>
              <a:t>Keep in mind these are estimates based off a landmark study. They will vary per patient, per treatment. </a:t>
            </a:r>
          </a:p>
          <a:p>
            <a:r>
              <a:rPr lang="en-US" dirty="0"/>
              <a:t>What we can takeaway from this is that using IOP remote monitoring we can potentially reduce the annual and 21 year costs and the ROI overall </a:t>
            </a:r>
          </a:p>
          <a:p>
            <a:r>
              <a:rPr lang="en-US" dirty="0"/>
              <a:t>Is worth it per QALY per patient and for the overall healthcare system.</a:t>
            </a:r>
          </a:p>
        </p:txBody>
      </p:sp>
      <p:sp>
        <p:nvSpPr>
          <p:cNvPr id="4" name="Slide Number Placeholder 3"/>
          <p:cNvSpPr>
            <a:spLocks noGrp="1"/>
          </p:cNvSpPr>
          <p:nvPr>
            <p:ph type="sldNum" sz="quarter" idx="5"/>
          </p:nvPr>
        </p:nvSpPr>
        <p:spPr/>
        <p:txBody>
          <a:bodyPr/>
          <a:lstStyle/>
          <a:p>
            <a:fld id="{10C6860D-DB5A-480C-9D1E-14F60201C328}" type="slidenum">
              <a:rPr lang="en-US" smtClean="0"/>
              <a:t>11</a:t>
            </a:fld>
            <a:endParaRPr lang="en-US"/>
          </a:p>
        </p:txBody>
      </p:sp>
    </p:spTree>
    <p:extLst>
      <p:ext uri="{BB962C8B-B14F-4D97-AF65-F5344CB8AC3E}">
        <p14:creationId xmlns:p14="http://schemas.microsoft.com/office/powerpoint/2010/main" val="1725245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QALYs applied to glaucoma Treatments</a:t>
            </a:r>
          </a:p>
          <a:p>
            <a:r>
              <a:rPr lang="en-US" dirty="0"/>
              <a:t>1. Scatterplot to right: </a:t>
            </a:r>
            <a:r>
              <a:rPr lang="en-US" dirty="0" err="1"/>
              <a:t>Teleglaucoma</a:t>
            </a:r>
            <a:r>
              <a:rPr lang="en-US" dirty="0"/>
              <a:t> QALYs from a recent study. Although this is a Canadian study, we can see that the QALYs are higher with lower cost for treatment for </a:t>
            </a:r>
            <a:r>
              <a:rPr lang="en-US" dirty="0" err="1"/>
              <a:t>teleglaucoma</a:t>
            </a:r>
            <a:r>
              <a:rPr lang="en-US" dirty="0"/>
              <a:t> than for inpatient or clinic screenings. </a:t>
            </a:r>
          </a:p>
          <a:p>
            <a:pPr marL="0" indent="0">
              <a:buNone/>
            </a:pPr>
            <a:r>
              <a:rPr lang="en-US" dirty="0"/>
              <a:t>- we can see that </a:t>
            </a:r>
            <a:r>
              <a:rPr lang="en-US" dirty="0" err="1"/>
              <a:t>teleglaucoma</a:t>
            </a:r>
            <a:r>
              <a:rPr lang="en-US" dirty="0"/>
              <a:t> using remote monitoring is more cost effective. </a:t>
            </a:r>
          </a:p>
          <a:p>
            <a:pPr marL="0" indent="0">
              <a:buNone/>
            </a:pPr>
            <a:r>
              <a:rPr lang="en-US" sz="1200" dirty="0"/>
              <a:t>- 0.12 QALY gained per patient exam.</a:t>
            </a:r>
          </a:p>
          <a:p>
            <a:pPr marL="0" indent="0">
              <a:buNone/>
            </a:pPr>
            <a:r>
              <a:rPr lang="en-US" sz="1200" dirty="0"/>
              <a:t>- ICER of $27,460/QALY</a:t>
            </a:r>
          </a:p>
          <a:p>
            <a:pPr marL="0" indent="0">
              <a:buNone/>
            </a:pPr>
            <a:r>
              <a:rPr lang="en-US" sz="1200" dirty="0"/>
              <a:t>- </a:t>
            </a:r>
            <a:r>
              <a:rPr lang="en-US" sz="1200" dirty="0" err="1"/>
              <a:t>Teleglaucoma</a:t>
            </a:r>
            <a:r>
              <a:rPr lang="en-US" sz="1200" dirty="0"/>
              <a:t> will save $27,460 for each QALY gained.</a:t>
            </a:r>
          </a:p>
          <a:p>
            <a:pPr marL="0" indent="0">
              <a:buNone/>
            </a:pPr>
            <a:r>
              <a:rPr lang="en-US" sz="1200" dirty="0">
                <a:highlight>
                  <a:srgbClr val="FF0000"/>
                </a:highlight>
              </a:rPr>
              <a:t>- Blindness prevented in 24% of patients after 30 years. =&gt; this is the patient value gain. </a:t>
            </a:r>
          </a:p>
          <a:p>
            <a:pPr marL="0" indent="0">
              <a:buNone/>
            </a:pPr>
            <a:endParaRPr lang="en-US" dirty="0"/>
          </a:p>
          <a:p>
            <a:pPr marL="0" indent="0">
              <a:buNone/>
            </a:pPr>
            <a:endParaRPr lang="en-US" dirty="0"/>
          </a:p>
          <a:p>
            <a:pPr marL="0" indent="0">
              <a:buNone/>
            </a:pPr>
            <a:r>
              <a:rPr lang="en-US" dirty="0"/>
              <a:t>In the chart at the bottom, we can see: </a:t>
            </a:r>
          </a:p>
          <a:p>
            <a:pPr marL="0" indent="0">
              <a:buNone/>
            </a:pPr>
            <a:r>
              <a:rPr lang="en-US" dirty="0"/>
              <a:t>2. A study by Stein et al. on open angle glaucoma (OAG) for 3 interventions: no treatment, LTP and PGA meds.</a:t>
            </a:r>
          </a:p>
          <a:p>
            <a:pPr marL="0" indent="0">
              <a:buNone/>
            </a:pPr>
            <a:r>
              <a:rPr lang="en-US" dirty="0"/>
              <a:t>- Total QALYs for 3 treatments</a:t>
            </a:r>
          </a:p>
          <a:p>
            <a:pPr marL="0" indent="0">
              <a:buNone/>
            </a:pPr>
            <a:r>
              <a:rPr lang="en-US" dirty="0"/>
              <a:t>- ICER (incremental cost effectiveness ratio) for all 3 treatments.</a:t>
            </a:r>
          </a:p>
          <a:p>
            <a:pPr marL="0" indent="0">
              <a:buNone/>
            </a:pPr>
            <a:r>
              <a:rPr lang="en-US" dirty="0"/>
              <a:t>- initially medication adherence was considered the best option based on QALY, but when considered “realistic medication adherence” LTP surgery was more cost effective. </a:t>
            </a:r>
          </a:p>
          <a:p>
            <a:pPr marL="0" indent="0">
              <a:buNone/>
            </a:pPr>
            <a:endParaRPr lang="en-US" dirty="0"/>
          </a:p>
          <a:p>
            <a:pPr marL="0" indent="0">
              <a:buNone/>
            </a:pPr>
            <a:r>
              <a:rPr lang="en-US" b="1" dirty="0"/>
              <a:t>The main takeaway from this slide and the previous slides is that home IOP monitoring can lead to more cost effective outcomes in treatment for glaucoma. </a:t>
            </a:r>
          </a:p>
          <a:p>
            <a:pPr marL="0" indent="0">
              <a:buNone/>
            </a:pPr>
            <a:r>
              <a:rPr lang="en-US" dirty="0"/>
              <a:t>- </a:t>
            </a:r>
            <a:r>
              <a:rPr lang="en-US" dirty="0" err="1"/>
              <a:t>Teleglaucoma</a:t>
            </a:r>
            <a:r>
              <a:rPr lang="en-US" dirty="0"/>
              <a:t> shows that by consistently monitoring a patients condition it can lead to vision improvements or QALY gains. </a:t>
            </a:r>
          </a:p>
          <a:p>
            <a:pPr marL="0" indent="0">
              <a:buNone/>
            </a:pPr>
            <a:r>
              <a:rPr lang="en-US" dirty="0"/>
              <a:t>- The bottom table from Stein’s study shows that if you don’t treat glaucoma, meaning if you just see a patient every few months or even once a year without consistent monitoring of their IOP, the cost will be low, but the QALY will be low. Using IOP monitoring it can drive the need for more advanced treatments like LTP or PGA which lead to more cost effective ICERs and QALY meaning the patient can potentially gain their sight back and improved quality of life. </a:t>
            </a:r>
          </a:p>
          <a:p>
            <a:endParaRPr lang="en-US" dirty="0"/>
          </a:p>
        </p:txBody>
      </p:sp>
      <p:sp>
        <p:nvSpPr>
          <p:cNvPr id="4" name="Slide Number Placeholder 3"/>
          <p:cNvSpPr>
            <a:spLocks noGrp="1"/>
          </p:cNvSpPr>
          <p:nvPr>
            <p:ph type="sldNum" sz="quarter" idx="5"/>
          </p:nvPr>
        </p:nvSpPr>
        <p:spPr/>
        <p:txBody>
          <a:bodyPr/>
          <a:lstStyle/>
          <a:p>
            <a:fld id="{10C6860D-DB5A-480C-9D1E-14F60201C328}" type="slidenum">
              <a:rPr lang="en-US" smtClean="0"/>
              <a:t>12</a:t>
            </a:fld>
            <a:endParaRPr lang="en-US"/>
          </a:p>
        </p:txBody>
      </p:sp>
    </p:spTree>
    <p:extLst>
      <p:ext uri="{BB962C8B-B14F-4D97-AF65-F5344CB8AC3E}">
        <p14:creationId xmlns:p14="http://schemas.microsoft.com/office/powerpoint/2010/main" val="2817339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cost of the device is upwards of $3,000 and Insurance does not cover it. The device can be rented out to patients but is an expensive endeavor for a healthcare organization, the patient and all parties involved. </a:t>
            </a:r>
          </a:p>
          <a:p>
            <a:r>
              <a:rPr lang="en-US" dirty="0"/>
              <a:t>- The device while eliminating some financial waste in the healthcare system such as unnecessary ED or outpatient visits, it does not take away the need for further eye testing. </a:t>
            </a:r>
          </a:p>
        </p:txBody>
      </p:sp>
      <p:sp>
        <p:nvSpPr>
          <p:cNvPr id="4" name="Slide Number Placeholder 3"/>
          <p:cNvSpPr>
            <a:spLocks noGrp="1"/>
          </p:cNvSpPr>
          <p:nvPr>
            <p:ph type="sldNum" sz="quarter" idx="5"/>
          </p:nvPr>
        </p:nvSpPr>
        <p:spPr/>
        <p:txBody>
          <a:bodyPr/>
          <a:lstStyle/>
          <a:p>
            <a:fld id="{10C6860D-DB5A-480C-9D1E-14F60201C328}" type="slidenum">
              <a:rPr lang="en-US" smtClean="0"/>
              <a:t>13</a:t>
            </a:fld>
            <a:endParaRPr lang="en-US"/>
          </a:p>
        </p:txBody>
      </p:sp>
    </p:spTree>
    <p:extLst>
      <p:ext uri="{BB962C8B-B14F-4D97-AF65-F5344CB8AC3E}">
        <p14:creationId xmlns:p14="http://schemas.microsoft.com/office/powerpoint/2010/main" val="3671272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absolutely recommend we invest in this device. This is based on a few factors. </a:t>
            </a:r>
          </a:p>
          <a:p>
            <a:pPr marL="228600" indent="-228600">
              <a:buAutoNum type="arabicPeriod"/>
            </a:pPr>
            <a:r>
              <a:rPr lang="en-US" dirty="0"/>
              <a:t>This aligns with the CDC’s “VHI” to reduce blindness as it is a major public health concern in the US and worldwide. </a:t>
            </a:r>
          </a:p>
          <a:p>
            <a:pPr marL="228600" indent="-228600">
              <a:buAutoNum type="arabicPeriod"/>
            </a:pPr>
            <a:r>
              <a:rPr lang="en-US" dirty="0"/>
              <a:t>SDOH are a major factor in this disease. Being able to reach patients via </a:t>
            </a:r>
            <a:r>
              <a:rPr lang="en-US" dirty="0" err="1"/>
              <a:t>teleglaucoma</a:t>
            </a:r>
            <a:r>
              <a:rPr lang="en-US" dirty="0"/>
              <a:t> will prevent the need for them obtaining transportation, and will also help with other SDOH factors. </a:t>
            </a:r>
          </a:p>
          <a:p>
            <a:pPr marL="228600" indent="-228600">
              <a:buAutoNum type="arabicPeriod"/>
            </a:pPr>
            <a:r>
              <a:rPr lang="en-US" dirty="0"/>
              <a:t>Value Based Medicine. This is now commonly known as “Value Based Care“. As I mentioned earlier, this applied to eyecare shows us that most ophthalmology treatments for chronic eye diseases help improve vision and thus help improve quality of life or quality adjusted life years. This means eye treatments are cost effective for improving a patient’s quality of life. </a:t>
            </a:r>
          </a:p>
          <a:p>
            <a:pPr marL="228600" indent="-228600">
              <a:buAutoNum type="arabicPeriod"/>
            </a:pPr>
            <a:r>
              <a:rPr lang="en-US" dirty="0"/>
              <a:t>The pyramid below is from this original study and still published in many glaucoma and ophthalmology study. </a:t>
            </a:r>
          </a:p>
          <a:p>
            <a:pPr marL="228600" indent="-228600">
              <a:buAutoNum type="arabicPeriod"/>
            </a:pPr>
            <a:endParaRPr lang="en-US" dirty="0"/>
          </a:p>
          <a:p>
            <a:pPr marL="0" indent="0">
              <a:buNone/>
            </a:pPr>
            <a:r>
              <a:rPr lang="en-US" dirty="0"/>
              <a:t>We can improve glaucoma patient’s vision and quality of life and do so in a cost effective manner using this device. </a:t>
            </a:r>
          </a:p>
        </p:txBody>
      </p:sp>
      <p:sp>
        <p:nvSpPr>
          <p:cNvPr id="4" name="Slide Number Placeholder 3"/>
          <p:cNvSpPr>
            <a:spLocks noGrp="1"/>
          </p:cNvSpPr>
          <p:nvPr>
            <p:ph type="sldNum" sz="quarter" idx="5"/>
          </p:nvPr>
        </p:nvSpPr>
        <p:spPr/>
        <p:txBody>
          <a:bodyPr/>
          <a:lstStyle/>
          <a:p>
            <a:fld id="{10C6860D-DB5A-480C-9D1E-14F60201C328}" type="slidenum">
              <a:rPr lang="en-US" smtClean="0"/>
              <a:t>14</a:t>
            </a:fld>
            <a:endParaRPr lang="en-US"/>
          </a:p>
        </p:txBody>
      </p:sp>
    </p:spTree>
    <p:extLst>
      <p:ext uri="{BB962C8B-B14F-4D97-AF65-F5344CB8AC3E}">
        <p14:creationId xmlns:p14="http://schemas.microsoft.com/office/powerpoint/2010/main" val="307258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likely know already: Glaucoma is #1 cause of irreversible blindness and the Cost of treatment is astronomical. </a:t>
            </a:r>
          </a:p>
          <a:p>
            <a:r>
              <a:rPr lang="en-US" dirty="0"/>
              <a:t>- We know firsthand the social determinants of health such as transportation and access to care not only contribute to glaucoma disease progression but hinder patient’s receiving consistent care. The SDOH wheel seen above form the backbone of the CDC’s vision health initiative to help prevent diseases like glaucoma that cause blindness. </a:t>
            </a:r>
          </a:p>
          <a:p>
            <a:r>
              <a:rPr lang="en-US" dirty="0"/>
              <a:t>- The biggest problem with glaucoma is patients are silently becoming blind without their knowledge. 50% of patients are undiagnosed due to infrequent clinic visits where an intraocular pressure (IOP) is obtained every 3 to 4 months or even once a year. </a:t>
            </a:r>
          </a:p>
          <a:p>
            <a:r>
              <a:rPr lang="en-US" dirty="0"/>
              <a:t>- The graph we see above is from a well known study that showed the “diurnal” fluctuations of IOPs. Frequently the IOP measures will be normal during clinic hours but spike overnight or in the early morning hours thus providers will never see a consistent diagnostic IOP during a patient visit. </a:t>
            </a:r>
          </a:p>
        </p:txBody>
      </p:sp>
      <p:sp>
        <p:nvSpPr>
          <p:cNvPr id="4" name="Slide Number Placeholder 3"/>
          <p:cNvSpPr>
            <a:spLocks noGrp="1"/>
          </p:cNvSpPr>
          <p:nvPr>
            <p:ph type="sldNum" sz="quarter" idx="5"/>
          </p:nvPr>
        </p:nvSpPr>
        <p:spPr/>
        <p:txBody>
          <a:bodyPr/>
          <a:lstStyle/>
          <a:p>
            <a:fld id="{10C6860D-DB5A-480C-9D1E-14F60201C328}" type="slidenum">
              <a:rPr lang="en-US" smtClean="0"/>
              <a:t>3</a:t>
            </a:fld>
            <a:endParaRPr lang="en-US"/>
          </a:p>
        </p:txBody>
      </p:sp>
    </p:spTree>
    <p:extLst>
      <p:ext uri="{BB962C8B-B14F-4D97-AF65-F5344CB8AC3E}">
        <p14:creationId xmlns:p14="http://schemas.microsoft.com/office/powerpoint/2010/main" val="3774028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Previously the CU Dept of Ophthalmology had been using the iCare HOME which was the earliest version of a non-contact home tonometer.</a:t>
            </a:r>
          </a:p>
          <a:p>
            <a:r>
              <a:rPr lang="en-US" dirty="0"/>
              <a:t>- Today I present to you the newest version the iCare HOME2. The improvements include:</a:t>
            </a:r>
          </a:p>
          <a:p>
            <a:pPr marL="228600" indent="-228600">
              <a:buAutoNum type="arabicPeriod"/>
            </a:pPr>
            <a:r>
              <a:rPr lang="en-US" dirty="0"/>
              <a:t>Patient is able to take measures in any position (supine, standing, sitting).</a:t>
            </a:r>
          </a:p>
          <a:p>
            <a:pPr marL="228600" indent="-228600">
              <a:buAutoNum type="arabicPeriod"/>
            </a:pPr>
            <a:r>
              <a:rPr lang="en-US" dirty="0"/>
              <a:t>Real-time data collection for immediate review by the provider and patient. </a:t>
            </a:r>
          </a:p>
          <a:p>
            <a:pPr marL="228600" indent="-228600">
              <a:buAutoNum type="arabicPeriod"/>
            </a:pPr>
            <a:r>
              <a:rPr lang="en-US" dirty="0"/>
              <a:t>Digital applications on mobile device, computer and cloud for data transmission, storage, and analytics.</a:t>
            </a:r>
          </a:p>
          <a:p>
            <a:pPr marL="228600" indent="-228600">
              <a:buAutoNum type="arabicPeriod"/>
            </a:pPr>
            <a:r>
              <a:rPr lang="en-US" dirty="0"/>
              <a:t>User friendly. The device now notifies the patient of the correct eye position with cues via a green light.</a:t>
            </a:r>
          </a:p>
          <a:p>
            <a:pPr marL="228600" indent="-228600">
              <a:buAutoNum type="arabicPeriod"/>
            </a:pPr>
            <a:endParaRPr lang="en-US" dirty="0"/>
          </a:p>
          <a:p>
            <a:pPr marL="228600" indent="-228600">
              <a:buAutoNum type="arabicPeriod"/>
            </a:pPr>
            <a:endParaRPr lang="en-US" dirty="0"/>
          </a:p>
          <a:p>
            <a:pPr marL="0" indent="0">
              <a:buNone/>
            </a:pPr>
            <a:r>
              <a:rPr lang="en-US" dirty="0"/>
              <a:t>- The iCare HOME2 received FDA 510(k) clearance in January 2022. </a:t>
            </a:r>
          </a:p>
          <a:p>
            <a:pPr marL="228600" indent="-228600">
              <a:buAutoNum type="arabicPeriod"/>
            </a:pPr>
            <a:r>
              <a:rPr lang="en-US" dirty="0"/>
              <a:t>It is registered as a Class II medical device. </a:t>
            </a:r>
          </a:p>
          <a:p>
            <a:pPr marL="228600" indent="-228600">
              <a:buAutoNum type="arabicPeriod"/>
            </a:pPr>
            <a:r>
              <a:rPr lang="en-US" dirty="0"/>
              <a:t>This means it was approved via “pre market notification” which validates the device has similar functionality, safety and efficacy as other devices already approved on the market. </a:t>
            </a:r>
          </a:p>
          <a:p>
            <a:pPr marL="228600" indent="-228600">
              <a:buAutoNum type="arabicPeriod"/>
            </a:pPr>
            <a:r>
              <a:rPr lang="en-US" dirty="0"/>
              <a:t>The previous version of this device the “iCare HOME” was likely one of the devices it was compared to. </a:t>
            </a:r>
          </a:p>
        </p:txBody>
      </p:sp>
      <p:sp>
        <p:nvSpPr>
          <p:cNvPr id="4" name="Slide Number Placeholder 3"/>
          <p:cNvSpPr>
            <a:spLocks noGrp="1"/>
          </p:cNvSpPr>
          <p:nvPr>
            <p:ph type="sldNum" sz="quarter" idx="5"/>
          </p:nvPr>
        </p:nvSpPr>
        <p:spPr/>
        <p:txBody>
          <a:bodyPr/>
          <a:lstStyle/>
          <a:p>
            <a:fld id="{10C6860D-DB5A-480C-9D1E-14F60201C328}" type="slidenum">
              <a:rPr lang="en-US" smtClean="0"/>
              <a:t>4</a:t>
            </a:fld>
            <a:endParaRPr lang="en-US"/>
          </a:p>
        </p:txBody>
      </p:sp>
    </p:spTree>
    <p:extLst>
      <p:ext uri="{BB962C8B-B14F-4D97-AF65-F5344CB8AC3E}">
        <p14:creationId xmlns:p14="http://schemas.microsoft.com/office/powerpoint/2010/main" val="3904516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IOP monitoring</a:t>
            </a:r>
          </a:p>
          <a:p>
            <a:r>
              <a:rPr lang="en-US" dirty="0"/>
              <a:t>- Med adherence and targeting specific IOPs with medication. Providers can make immediate medication dose adjustments and discuss with patients. </a:t>
            </a:r>
          </a:p>
          <a:p>
            <a:r>
              <a:rPr lang="en-US" dirty="0"/>
              <a:t>- Pre and postoperative IOP monitoring as demonstrated by the graph on the slide. We can see the preop IOPs for both eyes. After surgery we can see the red line which is the left surgical eye has maintained a lower IOP. </a:t>
            </a:r>
          </a:p>
          <a:p>
            <a:r>
              <a:rPr lang="en-US" dirty="0"/>
              <a:t>- obvious diagnosis of disease missed with a normal IOP seen in the clinic setting. </a:t>
            </a:r>
          </a:p>
          <a:p>
            <a:r>
              <a:rPr lang="en-US" dirty="0"/>
              <a:t>- lastly, patients with angle closure glaucoma and an elevated IOP is an ophthalmic emergency for which this device can diagnose and refer patient to emergency care. </a:t>
            </a:r>
          </a:p>
          <a:p>
            <a:endParaRPr lang="en-US" dirty="0"/>
          </a:p>
          <a:p>
            <a:r>
              <a:rPr lang="en-US" dirty="0"/>
              <a:t>Risks </a:t>
            </a:r>
          </a:p>
          <a:p>
            <a:r>
              <a:rPr lang="en-US" dirty="0"/>
              <a:t>- Normal tension glaucoma patients who will present with an average IOP of less than 21 mmHg will never spike an IOP. This is present in 50-70% of patients who are eventually diagnosed with primary open angle glaucoma. NTG is most prevalent in American Indians, Alaskan Natives, and Japanese Americans. </a:t>
            </a:r>
          </a:p>
          <a:p>
            <a:r>
              <a:rPr lang="en-US" dirty="0"/>
              <a:t>Ironically, NTG is common in patients who have “wide diurnal IOP fluctuations and nocturnal IOP spikes” which are the main reasons for using home tonometry. Also, Patients with vascular disease, diabetes and other systemic causes of NTG. </a:t>
            </a:r>
          </a:p>
          <a:p>
            <a:r>
              <a:rPr lang="en-US" dirty="0"/>
              <a:t>- Ocular hypertension or high IOPs can be caused by other systemic diseases and are not necessarily glaucoma. </a:t>
            </a:r>
          </a:p>
          <a:p>
            <a:r>
              <a:rPr lang="en-US" dirty="0"/>
              <a:t>- Lastly, Patients with naturally higher IOPs it has been shown this device can overestimate the IOP significantly. </a:t>
            </a:r>
          </a:p>
        </p:txBody>
      </p:sp>
      <p:sp>
        <p:nvSpPr>
          <p:cNvPr id="4" name="Slide Number Placeholder 3"/>
          <p:cNvSpPr>
            <a:spLocks noGrp="1"/>
          </p:cNvSpPr>
          <p:nvPr>
            <p:ph type="sldNum" sz="quarter" idx="5"/>
          </p:nvPr>
        </p:nvSpPr>
        <p:spPr/>
        <p:txBody>
          <a:bodyPr/>
          <a:lstStyle/>
          <a:p>
            <a:fld id="{10C6860D-DB5A-480C-9D1E-14F60201C328}" type="slidenum">
              <a:rPr lang="en-US" smtClean="0"/>
              <a:t>5</a:t>
            </a:fld>
            <a:endParaRPr lang="en-US"/>
          </a:p>
        </p:txBody>
      </p:sp>
    </p:spTree>
    <p:extLst>
      <p:ext uri="{BB962C8B-B14F-4D97-AF65-F5344CB8AC3E}">
        <p14:creationId xmlns:p14="http://schemas.microsoft.com/office/powerpoint/2010/main" val="2180392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teleglaucoma</a:t>
            </a:r>
            <a:r>
              <a:rPr lang="en-US" dirty="0"/>
              <a:t> and the geographic reach. The map on this slide shows the population of eyecare specialists in the US. As you can see most eye specialists are located in urban or metropolitan areas such as Denver. In areas such as the east coast this is not a big deal as the drive time/distances are not far, but in the mountain west the drive times are further. The CU Anschutz eye center treats patients in a 500 mile radius. With the </a:t>
            </a:r>
            <a:r>
              <a:rPr lang="en-US" dirty="0" err="1"/>
              <a:t>the</a:t>
            </a:r>
            <a:r>
              <a:rPr lang="en-US" dirty="0"/>
              <a:t> iCare HOME2 tonometer device</a:t>
            </a:r>
          </a:p>
          <a:p>
            <a:r>
              <a:rPr lang="en-US" dirty="0"/>
              <a:t>We can thus maintain treatment and monitoring of these patients with - SDOH can also benefit here. Patients that are nearby in the Denver metropolitan area or further away in rural areas and don’t have transportation to our clinic can use this device. Other SDOH factors that lead to non compliance can be better managed with telehealth using this device. </a:t>
            </a:r>
          </a:p>
          <a:p>
            <a:r>
              <a:rPr lang="en-US" dirty="0"/>
              <a:t>- The figures we see below the map are outpatient and ED visits for glaucoma from a recent study. The left graph shows outpatient visits of white vs. African American and Hispanics. The graph to the right is ED visits. We can see that African American and Hispanics are less likely to have outpatient visits and more likely to utilize the ED for glaucoma. </a:t>
            </a:r>
          </a:p>
          <a:p>
            <a:r>
              <a:rPr lang="en-US" dirty="0"/>
              <a:t>- This digital health tonometer can reduce the number of clinic visits for all patients. It can also reduce unnecessary ED visits.</a:t>
            </a:r>
          </a:p>
          <a:p>
            <a:r>
              <a:rPr lang="en-US" dirty="0"/>
              <a:t>- This digital health device will also streamline care for patients with more emergent glaucoma conditions.</a:t>
            </a:r>
          </a:p>
          <a:p>
            <a:endParaRPr lang="en-US" dirty="0"/>
          </a:p>
          <a:p>
            <a:r>
              <a:rPr lang="en-US" dirty="0"/>
              <a:t>Risks? It has been shown in recent studies that patients can be mailed the device and taught via telehealth. However, some have noted there is a “steep learning curve” for some and this could be an operational risk. </a:t>
            </a:r>
          </a:p>
          <a:p>
            <a:r>
              <a:rPr lang="en-US" dirty="0"/>
              <a:t>- The tonometer does not eliminate the need for additional eye testing which requires increased inpatient and outpatient services utilization.</a:t>
            </a:r>
          </a:p>
        </p:txBody>
      </p:sp>
      <p:sp>
        <p:nvSpPr>
          <p:cNvPr id="4" name="Slide Number Placeholder 3"/>
          <p:cNvSpPr>
            <a:spLocks noGrp="1"/>
          </p:cNvSpPr>
          <p:nvPr>
            <p:ph type="sldNum" sz="quarter" idx="5"/>
          </p:nvPr>
        </p:nvSpPr>
        <p:spPr/>
        <p:txBody>
          <a:bodyPr/>
          <a:lstStyle/>
          <a:p>
            <a:fld id="{10C6860D-DB5A-480C-9D1E-14F60201C328}" type="slidenum">
              <a:rPr lang="en-US" smtClean="0"/>
              <a:t>6</a:t>
            </a:fld>
            <a:endParaRPr lang="en-US"/>
          </a:p>
        </p:txBody>
      </p:sp>
    </p:spTree>
    <p:extLst>
      <p:ext uri="{BB962C8B-B14F-4D97-AF65-F5344CB8AC3E}">
        <p14:creationId xmlns:p14="http://schemas.microsoft.com/office/powerpoint/2010/main" val="1665676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iCare HOME2 comes with 3 digital applications that we can see in this diagram. </a:t>
            </a:r>
          </a:p>
          <a:p>
            <a:r>
              <a:rPr lang="en-US" dirty="0"/>
              <a:t>- The iCare PATIENT2 mobile app, the iCare CLINIC cloud database, and the iCare Export in the far right. </a:t>
            </a:r>
          </a:p>
          <a:p>
            <a:r>
              <a:rPr lang="en-US" dirty="0"/>
              <a:t>- These 3 apps allow for data transmission, storage, and the “6 v’s” of big data. The more data we can collect on these patients the better care we can deliver. </a:t>
            </a:r>
          </a:p>
          <a:p>
            <a:endParaRPr lang="en-US" dirty="0"/>
          </a:p>
          <a:p>
            <a:r>
              <a:rPr lang="en-US" dirty="0"/>
              <a:t>Risks? </a:t>
            </a:r>
          </a:p>
          <a:p>
            <a:r>
              <a:rPr lang="en-US" dirty="0"/>
              <a:t>- probably the most common risks seen with healthcare data management including HIPAA, privacy and security. </a:t>
            </a:r>
          </a:p>
        </p:txBody>
      </p:sp>
      <p:sp>
        <p:nvSpPr>
          <p:cNvPr id="4" name="Slide Number Placeholder 3"/>
          <p:cNvSpPr>
            <a:spLocks noGrp="1"/>
          </p:cNvSpPr>
          <p:nvPr>
            <p:ph type="sldNum" sz="quarter" idx="5"/>
          </p:nvPr>
        </p:nvSpPr>
        <p:spPr/>
        <p:txBody>
          <a:bodyPr/>
          <a:lstStyle/>
          <a:p>
            <a:fld id="{10C6860D-DB5A-480C-9D1E-14F60201C328}" type="slidenum">
              <a:rPr lang="en-US" smtClean="0"/>
              <a:t>7</a:t>
            </a:fld>
            <a:endParaRPr lang="en-US"/>
          </a:p>
        </p:txBody>
      </p:sp>
    </p:spTree>
    <p:extLst>
      <p:ext uri="{BB962C8B-B14F-4D97-AF65-F5344CB8AC3E}">
        <p14:creationId xmlns:p14="http://schemas.microsoft.com/office/powerpoint/2010/main" val="306409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D3B45"/>
                </a:solidFill>
                <a:effectLst/>
                <a:latin typeface="Lato Extended"/>
              </a:rPr>
              <a:t>On to financial benefits. </a:t>
            </a:r>
          </a:p>
          <a:p>
            <a:r>
              <a:rPr lang="en-US" b="0" i="0" dirty="0">
                <a:solidFill>
                  <a:srgbClr val="2D3B45"/>
                </a:solidFill>
                <a:effectLst/>
                <a:latin typeface="Lato Extended"/>
              </a:rPr>
              <a:t>We can see There is a </a:t>
            </a:r>
            <a:r>
              <a:rPr lang="en-US" b="1" i="0" dirty="0">
                <a:solidFill>
                  <a:srgbClr val="2D3B45"/>
                </a:solidFill>
                <a:effectLst/>
                <a:latin typeface="Lato Extended"/>
              </a:rPr>
              <a:t>4-fold increase in direct ophthalmology-related costs</a:t>
            </a:r>
            <a:r>
              <a:rPr lang="en-US" b="0" i="0" dirty="0">
                <a:solidFill>
                  <a:srgbClr val="2D3B45"/>
                </a:solidFill>
                <a:effectLst/>
                <a:latin typeface="Lato Extended"/>
              </a:rPr>
              <a:t> as glaucoma severity increases from asymptomatic to later stages of disease as seen in the first graph to the right. This device can help decrease the cost per visit through each stage. </a:t>
            </a:r>
          </a:p>
          <a:p>
            <a:endParaRPr lang="en-US" b="0" i="0" dirty="0">
              <a:solidFill>
                <a:srgbClr val="2D3B45"/>
              </a:solidFill>
              <a:effectLst/>
              <a:latin typeface="Lato Extend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D3B45"/>
                </a:solidFill>
                <a:effectLst/>
                <a:latin typeface="Lato Extended"/>
              </a:rPr>
              <a:t>Additionally, we know that Glaucoma medications are expensive regardless of the stage of the disease as we can see in the chart below, and this device can help us to deliver more precise medication dosages per target IOP and prevent prescribing multiple medications over the disease progression. </a:t>
            </a:r>
          </a:p>
          <a:p>
            <a:endParaRPr lang="en-US" dirty="0"/>
          </a:p>
        </p:txBody>
      </p:sp>
      <p:sp>
        <p:nvSpPr>
          <p:cNvPr id="4" name="Slide Number Placeholder 3"/>
          <p:cNvSpPr>
            <a:spLocks noGrp="1"/>
          </p:cNvSpPr>
          <p:nvPr>
            <p:ph type="sldNum" sz="quarter" idx="5"/>
          </p:nvPr>
        </p:nvSpPr>
        <p:spPr/>
        <p:txBody>
          <a:bodyPr/>
          <a:lstStyle/>
          <a:p>
            <a:fld id="{10C6860D-DB5A-480C-9D1E-14F60201C328}" type="slidenum">
              <a:rPr lang="en-US" smtClean="0"/>
              <a:t>8</a:t>
            </a:fld>
            <a:endParaRPr lang="en-US"/>
          </a:p>
        </p:txBody>
      </p:sp>
    </p:spTree>
    <p:extLst>
      <p:ext uri="{BB962C8B-B14F-4D97-AF65-F5344CB8AC3E}">
        <p14:creationId xmlns:p14="http://schemas.microsoft.com/office/powerpoint/2010/main" val="127899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Financial Benefits are measured in what is known as “Value Based Medicine” or today commonly known as “Value Based Care.” </a:t>
            </a:r>
            <a:r>
              <a:rPr lang="en-US" b="0" i="0" dirty="0">
                <a:solidFill>
                  <a:srgbClr val="202020"/>
                </a:solidFill>
                <a:effectLst/>
                <a:latin typeface="Helvetica" panose="020B0604020202020204" pitchFamily="34" charset="0"/>
              </a:rPr>
              <a:t>The utility values for QALYs in eyecare are based on quality of visual acuity or vision strength in the better seeing eye. Usually with QALYs a score of 1 means you will live and zero means you will die but in ophthalmology it is based on the ability of a treatment to improve vision. The red chart above is from a landmark study in Ophthalmology in 2004 by Brown et al and republished in 2014. The authors introduced the concept of Value Based Medicine or Care in Ophthalmology</a:t>
            </a:r>
            <a:r>
              <a:rPr lang="en-US" dirty="0"/>
              <a:t>. Table 2 is most important, Table 3 is included if systemic disease applies.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We can see how Value Based Medicine in Ophthalmology is represented by cost utility in the Table 2. </a:t>
            </a:r>
          </a:p>
          <a:p>
            <a:r>
              <a:rPr lang="en-US" i="1" dirty="0"/>
              <a:t>- A diagnosis of glaucoma, in the presence of 20/20 bilateral visual acuity </a:t>
            </a:r>
            <a:r>
              <a:rPr lang="en-US" b="1" i="1" dirty="0"/>
              <a:t>drops the utility 3%, from 1.00 to 0.97. We can see this in the green font and the green box in the table. </a:t>
            </a:r>
            <a:endParaRPr lang="en-US" i="1" dirty="0"/>
          </a:p>
          <a:p>
            <a:r>
              <a:rPr lang="en-US" i="1" dirty="0"/>
              <a:t>- End-stage bilateral glaucoma is associated with a visual acuity of 20/800</a:t>
            </a:r>
            <a:r>
              <a:rPr lang="en-US" b="1" i="1" dirty="0"/>
              <a:t>, the utility is assumed to be 0.52. We can see this in the red font and red box in the table. </a:t>
            </a:r>
          </a:p>
          <a:p>
            <a:r>
              <a:rPr lang="en-US" i="1" dirty="0"/>
              <a:t>- Thus, the overall quality of life is approximately </a:t>
            </a:r>
            <a:r>
              <a:rPr lang="en-US" b="1" i="1" dirty="0"/>
              <a:t>50% that of a person with normal ocular health and no vision problems</a:t>
            </a:r>
            <a:r>
              <a:rPr lang="en-US" dirty="0"/>
              <a:t>. (Brown et al. 2014)</a:t>
            </a:r>
          </a:p>
          <a:p>
            <a:endParaRPr lang="en-US" dirty="0"/>
          </a:p>
          <a:p>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10C6860D-DB5A-480C-9D1E-14F60201C328}" type="slidenum">
              <a:rPr lang="en-US" smtClean="0"/>
              <a:t>9</a:t>
            </a:fld>
            <a:endParaRPr lang="en-US"/>
          </a:p>
        </p:txBody>
      </p:sp>
    </p:spTree>
    <p:extLst>
      <p:ext uri="{BB962C8B-B14F-4D97-AF65-F5344CB8AC3E}">
        <p14:creationId xmlns:p14="http://schemas.microsoft.com/office/powerpoint/2010/main" val="3906417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An example using this table for a glaucoma patient. </a:t>
            </a:r>
          </a:p>
          <a:p>
            <a:r>
              <a:rPr lang="en-US" dirty="0"/>
              <a:t>Let’s say a glaucoma treatment prevents end-stage bilateral glaucoma which is a cost utility = 0.52 and gives a patient the ability to maintain normal vision which is a cost utility = 0.97 for 8 years, the QALY gain is: (0.97 - 0.52) × 8 = 0.45 × 8 = 3.6 QALYs.</a:t>
            </a:r>
          </a:p>
          <a:p>
            <a:r>
              <a:rPr lang="en-US" dirty="0"/>
              <a:t> </a:t>
            </a:r>
          </a:p>
          <a:p>
            <a:r>
              <a:rPr lang="en-US" dirty="0"/>
              <a:t>Second row the “big” takeaway for patient value gain is highlighted in red bold font. </a:t>
            </a:r>
          </a:p>
          <a:p>
            <a:r>
              <a:rPr lang="en-US" dirty="0"/>
              <a:t>- Over </a:t>
            </a:r>
            <a:r>
              <a:rPr lang="en-US" b="1" u="sng" dirty="0"/>
              <a:t>20 years</a:t>
            </a:r>
            <a:r>
              <a:rPr lang="en-US" dirty="0"/>
              <a:t>, the average person treated for glaucoma accrues 19.4 QALYs and the untreated person accrues 15.8 QALYs, the </a:t>
            </a:r>
            <a:r>
              <a:rPr lang="en-US" b="1" dirty="0"/>
              <a:t>patient value gain </a:t>
            </a:r>
            <a:r>
              <a:rPr lang="en-US" dirty="0"/>
              <a:t>from glaucoma therapy is: (19.4 - 15.8)/15.8 = </a:t>
            </a:r>
            <a:r>
              <a:rPr lang="en-US" b="1" dirty="0"/>
              <a:t>23%.</a:t>
            </a:r>
          </a:p>
          <a:p>
            <a:r>
              <a:rPr lang="en-US" b="1" dirty="0"/>
              <a:t> </a:t>
            </a:r>
            <a:r>
              <a:rPr lang="en-US" b="1" u="sng" dirty="0"/>
              <a:t>For glaucoma therapy, the value gain is equivalent to the quality-of-life gain. </a:t>
            </a:r>
            <a:r>
              <a:rPr lang="en-US" b="1" u="sng" dirty="0">
                <a:highlight>
                  <a:srgbClr val="FF0000"/>
                </a:highlight>
              </a:rPr>
              <a:t>So 23% will not go blind if treated. This means treatment can and does improve the quality of life and can prevent blindness thus this is evidence even patients with end stage glaucoma are worth treating. </a:t>
            </a:r>
          </a:p>
          <a:p>
            <a:r>
              <a:rPr lang="en-US" b="1" dirty="0"/>
              <a:t>Source: Brown et al. 2014</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10C6860D-DB5A-480C-9D1E-14F60201C328}" type="slidenum">
              <a:rPr lang="en-US" smtClean="0"/>
              <a:t>10</a:t>
            </a:fld>
            <a:endParaRPr lang="en-US"/>
          </a:p>
        </p:txBody>
      </p:sp>
    </p:spTree>
    <p:extLst>
      <p:ext uri="{BB962C8B-B14F-4D97-AF65-F5344CB8AC3E}">
        <p14:creationId xmlns:p14="http://schemas.microsoft.com/office/powerpoint/2010/main" val="1981938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1">
              <a:rPr lang="en-US" smtClean="0"/>
              <a:t>11/3/2023</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901442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CDEBC-9F49-FA9D-D13C-DB380A6281E2}"/>
              </a:ext>
            </a:extLst>
          </p:cNvPr>
          <p:cNvSpPr>
            <a:spLocks noGrp="1"/>
          </p:cNvSpPr>
          <p:nvPr>
            <p:ph type="title"/>
          </p:nvPr>
        </p:nvSpPr>
        <p:spPr>
          <a:xfrm>
            <a:off x="308387" y="757451"/>
            <a:ext cx="10875953" cy="1214650"/>
          </a:xfrm>
        </p:spPr>
        <p:txBody>
          <a:bodyPr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00CB13-23E6-D711-450C-A85A0CB99576}"/>
              </a:ext>
            </a:extLst>
          </p:cNvPr>
          <p:cNvSpPr>
            <a:spLocks noGrp="1"/>
          </p:cNvSpPr>
          <p:nvPr>
            <p:ph type="body" orient="vert" idx="1"/>
          </p:nvPr>
        </p:nvSpPr>
        <p:spPr>
          <a:xfrm>
            <a:off x="335467" y="1972101"/>
            <a:ext cx="10848873" cy="40476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089BB7B-5C14-76DB-FEA8-3DBC09A96516}"/>
              </a:ext>
            </a:extLst>
          </p:cNvPr>
          <p:cNvSpPr>
            <a:spLocks noGrp="1"/>
          </p:cNvSpPr>
          <p:nvPr>
            <p:ph type="dt" sz="half" idx="10"/>
          </p:nvPr>
        </p:nvSpPr>
        <p:spPr/>
        <p:txBody>
          <a:bodyPr/>
          <a:lstStyle/>
          <a:p>
            <a:fld id="{6BAD9902-F134-45BD-ABD2-80C28059B090}" type="datetime1">
              <a:rPr lang="en-US" smtClean="0"/>
              <a:t>11/3/2023</a:t>
            </a:fld>
            <a:endParaRPr lang="en-US"/>
          </a:p>
        </p:txBody>
      </p:sp>
      <p:sp>
        <p:nvSpPr>
          <p:cNvPr id="5" name="Footer Placeholder 4">
            <a:extLst>
              <a:ext uri="{FF2B5EF4-FFF2-40B4-BE49-F238E27FC236}">
                <a16:creationId xmlns:a16="http://schemas.microsoft.com/office/drawing/2014/main" id="{48BC13CC-29B3-9FDC-C746-D5D65CC2A5D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AB52A12-895F-E9BE-5289-4E0411BD3F4B}"/>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72445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A17614-2270-537D-8B09-6CB65016AD8F}"/>
              </a:ext>
            </a:extLst>
          </p:cNvPr>
          <p:cNvSpPr>
            <a:spLocks noGrp="1"/>
          </p:cNvSpPr>
          <p:nvPr>
            <p:ph type="title" orient="vert"/>
          </p:nvPr>
        </p:nvSpPr>
        <p:spPr>
          <a:xfrm>
            <a:off x="9359496" y="755981"/>
            <a:ext cx="2277552" cy="5338369"/>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0BC98B5-885C-CBB1-A858-76F65F7D28BD}"/>
              </a:ext>
            </a:extLst>
          </p:cNvPr>
          <p:cNvSpPr>
            <a:spLocks noGrp="1"/>
          </p:cNvSpPr>
          <p:nvPr>
            <p:ph type="body" orient="vert" idx="1"/>
          </p:nvPr>
        </p:nvSpPr>
        <p:spPr>
          <a:xfrm>
            <a:off x="838199" y="755981"/>
            <a:ext cx="8230086" cy="5338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CE5DAFE-6A83-FB7D-72DF-232EFE20424E}"/>
              </a:ext>
            </a:extLst>
          </p:cNvPr>
          <p:cNvSpPr>
            <a:spLocks noGrp="1"/>
          </p:cNvSpPr>
          <p:nvPr>
            <p:ph type="dt" sz="half" idx="10"/>
          </p:nvPr>
        </p:nvSpPr>
        <p:spPr/>
        <p:txBody>
          <a:bodyPr/>
          <a:lstStyle/>
          <a:p>
            <a:fld id="{C2B04DB0-379A-41B7-9B29-7F42F0D571D5}" type="datetime1">
              <a:rPr lang="en-US" smtClean="0"/>
              <a:t>11/3/2023</a:t>
            </a:fld>
            <a:endParaRPr lang="en-US"/>
          </a:p>
        </p:txBody>
      </p:sp>
      <p:sp>
        <p:nvSpPr>
          <p:cNvPr id="5" name="Footer Placeholder 4">
            <a:extLst>
              <a:ext uri="{FF2B5EF4-FFF2-40B4-BE49-F238E27FC236}">
                <a16:creationId xmlns:a16="http://schemas.microsoft.com/office/drawing/2014/main" id="{43B41CCF-A3CD-506E-3AAE-CAEFA8C1BB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20DD9D-25C2-0EDF-A6F4-71946D57B3CD}"/>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037860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D22A-1F6D-0DE5-E04A-DC466353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ADD6F-7C93-3CD3-AC8D-28A78787CB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06E74-14FC-84D9-4B41-7D9FB0D573C4}"/>
              </a:ext>
            </a:extLst>
          </p:cNvPr>
          <p:cNvSpPr>
            <a:spLocks noGrp="1"/>
          </p:cNvSpPr>
          <p:nvPr>
            <p:ph type="dt" sz="half" idx="10"/>
          </p:nvPr>
        </p:nvSpPr>
        <p:spPr/>
        <p:txBody>
          <a:bodyPr/>
          <a:lstStyle/>
          <a:p>
            <a:fld id="{0F996519-E62D-4F8C-AE1E-36928EC7D15C}" type="datetime1">
              <a:rPr lang="en-US" smtClean="0"/>
              <a:t>11/3/2023</a:t>
            </a:fld>
            <a:endParaRPr lang="en-US"/>
          </a:p>
        </p:txBody>
      </p:sp>
      <p:sp>
        <p:nvSpPr>
          <p:cNvPr id="5" name="Footer Placeholder 4">
            <a:extLst>
              <a:ext uri="{FF2B5EF4-FFF2-40B4-BE49-F238E27FC236}">
                <a16:creationId xmlns:a16="http://schemas.microsoft.com/office/drawing/2014/main" id="{1F35A7DC-6292-6181-949E-F8BC3FA11BA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050F5C6-EADC-E072-B19B-49BB11DF0309}"/>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014529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2054-1AE7-534F-0CFE-1F0628A09FC1}"/>
              </a:ext>
            </a:extLst>
          </p:cNvPr>
          <p:cNvSpPr>
            <a:spLocks noGrp="1"/>
          </p:cNvSpPr>
          <p:nvPr>
            <p:ph type="title"/>
          </p:nvPr>
        </p:nvSpPr>
        <p:spPr>
          <a:xfrm>
            <a:off x="340138" y="2243708"/>
            <a:ext cx="9156288" cy="3776091"/>
          </a:xfrm>
        </p:spPr>
        <p:txBody>
          <a:bodyPr anchor="b">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88EC2A-45C7-131C-0F4A-56E62EB029C2}"/>
              </a:ext>
            </a:extLst>
          </p:cNvPr>
          <p:cNvSpPr>
            <a:spLocks noGrp="1"/>
          </p:cNvSpPr>
          <p:nvPr>
            <p:ph type="body" idx="1"/>
          </p:nvPr>
        </p:nvSpPr>
        <p:spPr>
          <a:xfrm>
            <a:off x="340137" y="838201"/>
            <a:ext cx="9156289" cy="140550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75A323-2679-E978-8856-2FEBE8F5AE45}"/>
              </a:ext>
            </a:extLst>
          </p:cNvPr>
          <p:cNvSpPr>
            <a:spLocks noGrp="1"/>
          </p:cNvSpPr>
          <p:nvPr>
            <p:ph type="dt" sz="half" idx="10"/>
          </p:nvPr>
        </p:nvSpPr>
        <p:spPr/>
        <p:txBody>
          <a:bodyPr/>
          <a:lstStyle/>
          <a:p>
            <a:fld id="{6477AEB6-FCE1-4CD5-923B-84E54F1460D5}" type="datetime1">
              <a:rPr lang="en-US" smtClean="0"/>
              <a:t>11/3/2023</a:t>
            </a:fld>
            <a:endParaRPr lang="en-US"/>
          </a:p>
        </p:txBody>
      </p:sp>
      <p:sp>
        <p:nvSpPr>
          <p:cNvPr id="5" name="Footer Placeholder 4">
            <a:extLst>
              <a:ext uri="{FF2B5EF4-FFF2-40B4-BE49-F238E27FC236}">
                <a16:creationId xmlns:a16="http://schemas.microsoft.com/office/drawing/2014/main" id="{2C971DC2-625E-0477-BF8C-F3CDDCE4B1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EF1A644-D449-E464-C2DF-F045A51899D0}"/>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03051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2719-44A3-3EE8-D757-F0E0F9632AEC}"/>
              </a:ext>
            </a:extLst>
          </p:cNvPr>
          <p:cNvSpPr>
            <a:spLocks noGrp="1"/>
          </p:cNvSpPr>
          <p:nvPr>
            <p:ph type="title"/>
          </p:nvPr>
        </p:nvSpPr>
        <p:spPr>
          <a:xfrm>
            <a:off x="303197" y="750627"/>
            <a:ext cx="10846556" cy="1304150"/>
          </a:xfrm>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440DC2-69F2-A056-508C-F5138E71FCA2}"/>
              </a:ext>
            </a:extLst>
          </p:cNvPr>
          <p:cNvSpPr>
            <a:spLocks noGrp="1"/>
          </p:cNvSpPr>
          <p:nvPr>
            <p:ph sz="half" idx="1"/>
          </p:nvPr>
        </p:nvSpPr>
        <p:spPr>
          <a:xfrm>
            <a:off x="1056961" y="2075250"/>
            <a:ext cx="4571288"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DA2243E-0673-54F2-5B38-DF5D2C7367F4}"/>
              </a:ext>
            </a:extLst>
          </p:cNvPr>
          <p:cNvSpPr>
            <a:spLocks noGrp="1"/>
          </p:cNvSpPr>
          <p:nvPr>
            <p:ph sz="half" idx="2"/>
          </p:nvPr>
        </p:nvSpPr>
        <p:spPr>
          <a:xfrm>
            <a:off x="6379560" y="2075250"/>
            <a:ext cx="4770191" cy="4101492"/>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E946B7D-7BAF-8DE9-FB5A-282908B03106}"/>
              </a:ext>
            </a:extLst>
          </p:cNvPr>
          <p:cNvSpPr>
            <a:spLocks noGrp="1"/>
          </p:cNvSpPr>
          <p:nvPr>
            <p:ph type="dt" sz="half" idx="10"/>
          </p:nvPr>
        </p:nvSpPr>
        <p:spPr/>
        <p:txBody>
          <a:bodyPr/>
          <a:lstStyle/>
          <a:p>
            <a:fld id="{96374C2F-71A1-43C9-B2F6-A4FAC8157F1A}" type="datetime1">
              <a:rPr lang="en-US" smtClean="0"/>
              <a:t>11/3/2023</a:t>
            </a:fld>
            <a:endParaRPr lang="en-US"/>
          </a:p>
        </p:txBody>
      </p:sp>
      <p:sp>
        <p:nvSpPr>
          <p:cNvPr id="6" name="Footer Placeholder 5">
            <a:extLst>
              <a:ext uri="{FF2B5EF4-FFF2-40B4-BE49-F238E27FC236}">
                <a16:creationId xmlns:a16="http://schemas.microsoft.com/office/drawing/2014/main" id="{0AF99017-BDD7-56C7-43AE-4B86AC78194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F6E7D63-14BF-E333-B350-75DA58E281CF}"/>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991699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C7F72-3970-859F-C268-E9940EF2D0E4}"/>
              </a:ext>
            </a:extLst>
          </p:cNvPr>
          <p:cNvSpPr>
            <a:spLocks noGrp="1"/>
          </p:cNvSpPr>
          <p:nvPr>
            <p:ph type="title"/>
          </p:nvPr>
        </p:nvSpPr>
        <p:spPr>
          <a:xfrm>
            <a:off x="305649" y="743803"/>
            <a:ext cx="10764271" cy="1025362"/>
          </a:xfrm>
        </p:spPr>
        <p:txBody>
          <a:bodyPr anchor="t"/>
          <a:lstStyle/>
          <a:p>
            <a:r>
              <a:rPr lang="en-US" dirty="0"/>
              <a:t>Click to edit Master title style</a:t>
            </a:r>
          </a:p>
        </p:txBody>
      </p:sp>
      <p:sp>
        <p:nvSpPr>
          <p:cNvPr id="3" name="Text Placeholder 2">
            <a:extLst>
              <a:ext uri="{FF2B5EF4-FFF2-40B4-BE49-F238E27FC236}">
                <a16:creationId xmlns:a16="http://schemas.microsoft.com/office/drawing/2014/main" id="{F9B37CC6-89B8-3CF3-6973-1B5B71782F56}"/>
              </a:ext>
            </a:extLst>
          </p:cNvPr>
          <p:cNvSpPr>
            <a:spLocks noGrp="1"/>
          </p:cNvSpPr>
          <p:nvPr>
            <p:ph type="body" idx="1"/>
          </p:nvPr>
        </p:nvSpPr>
        <p:spPr>
          <a:xfrm>
            <a:off x="1056961"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0650EB0-E35B-DA3D-B6A1-2422B01C6005}"/>
              </a:ext>
            </a:extLst>
          </p:cNvPr>
          <p:cNvSpPr>
            <a:spLocks noGrp="1"/>
          </p:cNvSpPr>
          <p:nvPr>
            <p:ph sz="half" idx="2"/>
          </p:nvPr>
        </p:nvSpPr>
        <p:spPr>
          <a:xfrm>
            <a:off x="1056961" y="2678597"/>
            <a:ext cx="4571287" cy="35067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57A15D0-F178-1506-0E61-C8FFDF9BD6B5}"/>
              </a:ext>
            </a:extLst>
          </p:cNvPr>
          <p:cNvSpPr>
            <a:spLocks noGrp="1"/>
          </p:cNvSpPr>
          <p:nvPr>
            <p:ph type="body" sz="quarter" idx="3"/>
          </p:nvPr>
        </p:nvSpPr>
        <p:spPr>
          <a:xfrm>
            <a:off x="6498633" y="1769166"/>
            <a:ext cx="4571287" cy="815008"/>
          </a:xfrm>
        </p:spPr>
        <p:txBody>
          <a:bodyPr anchor="b">
            <a:noAutofit/>
          </a:bodyPr>
          <a:lstStyle>
            <a:lvl1pPr marL="0" indent="0">
              <a:buNone/>
              <a:defRPr sz="2000" b="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56CB421-A65A-A7DC-40A7-D8B76F9C3A3A}"/>
              </a:ext>
            </a:extLst>
          </p:cNvPr>
          <p:cNvSpPr>
            <a:spLocks noGrp="1"/>
          </p:cNvSpPr>
          <p:nvPr>
            <p:ph sz="quarter" idx="4"/>
          </p:nvPr>
        </p:nvSpPr>
        <p:spPr>
          <a:xfrm>
            <a:off x="6498633" y="2678596"/>
            <a:ext cx="4571287" cy="350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7AF5675-5329-D2DB-FAFF-700D076CA886}"/>
              </a:ext>
            </a:extLst>
          </p:cNvPr>
          <p:cNvSpPr>
            <a:spLocks noGrp="1"/>
          </p:cNvSpPr>
          <p:nvPr>
            <p:ph type="dt" sz="half" idx="10"/>
          </p:nvPr>
        </p:nvSpPr>
        <p:spPr/>
        <p:txBody>
          <a:bodyPr/>
          <a:lstStyle/>
          <a:p>
            <a:fld id="{AD631DCC-9916-4BB7-A2E9-25EC84C740A7}" type="datetime1">
              <a:rPr lang="en-US" smtClean="0"/>
              <a:t>11/3/2023</a:t>
            </a:fld>
            <a:endParaRPr lang="en-US"/>
          </a:p>
        </p:txBody>
      </p:sp>
      <p:sp>
        <p:nvSpPr>
          <p:cNvPr id="8" name="Footer Placeholder 7">
            <a:extLst>
              <a:ext uri="{FF2B5EF4-FFF2-40B4-BE49-F238E27FC236}">
                <a16:creationId xmlns:a16="http://schemas.microsoft.com/office/drawing/2014/main" id="{D1392A97-07D9-5E5C-2A31-3B7D764CE1B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E626143-8FEE-0ABD-25C7-C34AF6568B83}"/>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1545572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6EFE-D86C-B076-D4D1-FAD1883E0813}"/>
              </a:ext>
            </a:extLst>
          </p:cNvPr>
          <p:cNvSpPr>
            <a:spLocks noGrp="1"/>
          </p:cNvSpPr>
          <p:nvPr>
            <p:ph type="title"/>
          </p:nvPr>
        </p:nvSpPr>
        <p:spPr>
          <a:xfrm>
            <a:off x="308387" y="757766"/>
            <a:ext cx="7240293" cy="3547534"/>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C23F3B23-C631-4B62-3211-30222ABE1C33}"/>
              </a:ext>
            </a:extLst>
          </p:cNvPr>
          <p:cNvSpPr>
            <a:spLocks noGrp="1"/>
          </p:cNvSpPr>
          <p:nvPr>
            <p:ph type="dt" sz="half" idx="10"/>
          </p:nvPr>
        </p:nvSpPr>
        <p:spPr/>
        <p:txBody>
          <a:bodyPr/>
          <a:lstStyle/>
          <a:p>
            <a:fld id="{AF59146A-335D-4B7F-86AE-5D483B1F631C}" type="datetime1">
              <a:rPr lang="en-US" smtClean="0"/>
              <a:t>11/3/2023</a:t>
            </a:fld>
            <a:endParaRPr lang="en-US"/>
          </a:p>
        </p:txBody>
      </p:sp>
      <p:sp>
        <p:nvSpPr>
          <p:cNvPr id="4" name="Footer Placeholder 3">
            <a:extLst>
              <a:ext uri="{FF2B5EF4-FFF2-40B4-BE49-F238E27FC236}">
                <a16:creationId xmlns:a16="http://schemas.microsoft.com/office/drawing/2014/main" id="{7789A1FB-EA0D-F6A3-A4EB-001AA082AAF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6D671B7-A902-587D-89D0-ECFB738FD702}"/>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762135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27D49-E5B4-0E67-FCFC-62A04E705682}"/>
              </a:ext>
            </a:extLst>
          </p:cNvPr>
          <p:cNvSpPr>
            <a:spLocks noGrp="1"/>
          </p:cNvSpPr>
          <p:nvPr>
            <p:ph type="dt" sz="half" idx="10"/>
          </p:nvPr>
        </p:nvSpPr>
        <p:spPr/>
        <p:txBody>
          <a:bodyPr/>
          <a:lstStyle/>
          <a:p>
            <a:fld id="{DD71D8EC-8E17-4CE6-99C2-C22488572868}" type="datetime1">
              <a:rPr lang="en-US" smtClean="0"/>
              <a:t>11/3/2023</a:t>
            </a:fld>
            <a:endParaRPr lang="en-US"/>
          </a:p>
        </p:txBody>
      </p:sp>
      <p:sp>
        <p:nvSpPr>
          <p:cNvPr id="3" name="Footer Placeholder 2">
            <a:extLst>
              <a:ext uri="{FF2B5EF4-FFF2-40B4-BE49-F238E27FC236}">
                <a16:creationId xmlns:a16="http://schemas.microsoft.com/office/drawing/2014/main" id="{6B0E4B02-DD32-C63F-6FEE-BC36E2EFD01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F25FA8B-18F7-7DDC-74E0-B1C7139E7B05}"/>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297785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D42A-8FC3-F6BE-4CF7-1490DE4FD462}"/>
              </a:ext>
            </a:extLst>
          </p:cNvPr>
          <p:cNvSpPr>
            <a:spLocks noGrp="1"/>
          </p:cNvSpPr>
          <p:nvPr>
            <p:ph type="title"/>
          </p:nvPr>
        </p:nvSpPr>
        <p:spPr>
          <a:xfrm>
            <a:off x="317395" y="766636"/>
            <a:ext cx="3951745" cy="1510628"/>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AA2BAA-1CCB-696D-D506-5E1747080119}"/>
              </a:ext>
            </a:extLst>
          </p:cNvPr>
          <p:cNvSpPr>
            <a:spLocks noGrp="1"/>
          </p:cNvSpPr>
          <p:nvPr>
            <p:ph idx="1"/>
          </p:nvPr>
        </p:nvSpPr>
        <p:spPr>
          <a:xfrm>
            <a:off x="5105400" y="702452"/>
            <a:ext cx="6249988" cy="53173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0B3C3E7-B970-EF6C-A6D3-6CB81C948775}"/>
              </a:ext>
            </a:extLst>
          </p:cNvPr>
          <p:cNvSpPr>
            <a:spLocks noGrp="1"/>
          </p:cNvSpPr>
          <p:nvPr>
            <p:ph type="body" sz="half" idx="2"/>
          </p:nvPr>
        </p:nvSpPr>
        <p:spPr>
          <a:xfrm>
            <a:off x="323953" y="2277264"/>
            <a:ext cx="3752747" cy="37425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32464-D130-7DA0-050D-B444566B1A2F}"/>
              </a:ext>
            </a:extLst>
          </p:cNvPr>
          <p:cNvSpPr>
            <a:spLocks noGrp="1"/>
          </p:cNvSpPr>
          <p:nvPr>
            <p:ph type="dt" sz="half" idx="10"/>
          </p:nvPr>
        </p:nvSpPr>
        <p:spPr/>
        <p:txBody>
          <a:bodyPr/>
          <a:lstStyle/>
          <a:p>
            <a:fld id="{9A750ABA-DFFA-4B13-BB77-624D9164A38B}" type="datetime1">
              <a:rPr lang="en-US" smtClean="0"/>
              <a:t>11/3/2023</a:t>
            </a:fld>
            <a:endParaRPr lang="en-US"/>
          </a:p>
        </p:txBody>
      </p:sp>
      <p:sp>
        <p:nvSpPr>
          <p:cNvPr id="6" name="Footer Placeholder 5">
            <a:extLst>
              <a:ext uri="{FF2B5EF4-FFF2-40B4-BE49-F238E27FC236}">
                <a16:creationId xmlns:a16="http://schemas.microsoft.com/office/drawing/2014/main" id="{3FC2B3B4-209E-187A-6F86-2F2EAD9F747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36A2A86-6CB1-F027-66AC-8EBFA9D0647A}"/>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3467603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8F49-A418-C21F-25DC-E4C2E1716387}"/>
              </a:ext>
            </a:extLst>
          </p:cNvPr>
          <p:cNvSpPr>
            <a:spLocks noGrp="1"/>
          </p:cNvSpPr>
          <p:nvPr>
            <p:ph type="title"/>
          </p:nvPr>
        </p:nvSpPr>
        <p:spPr>
          <a:xfrm>
            <a:off x="318972" y="765850"/>
            <a:ext cx="3995693" cy="1774778"/>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378CDE2-0C1B-D3BE-F399-98D983EF4534}"/>
              </a:ext>
            </a:extLst>
          </p:cNvPr>
          <p:cNvSpPr>
            <a:spLocks noGrp="1"/>
          </p:cNvSpPr>
          <p:nvPr>
            <p:ph type="pic" idx="1"/>
          </p:nvPr>
        </p:nvSpPr>
        <p:spPr>
          <a:xfrm>
            <a:off x="5105400" y="838200"/>
            <a:ext cx="624998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8786322-CA2D-A634-C10E-4F22BCE48B7F}"/>
              </a:ext>
            </a:extLst>
          </p:cNvPr>
          <p:cNvSpPr>
            <a:spLocks noGrp="1"/>
          </p:cNvSpPr>
          <p:nvPr>
            <p:ph type="body" sz="half" idx="2"/>
          </p:nvPr>
        </p:nvSpPr>
        <p:spPr>
          <a:xfrm>
            <a:off x="340137" y="2552699"/>
            <a:ext cx="3736563" cy="3467099"/>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D0DD6-F55F-4437-DEC5-FA6028509A2D}"/>
              </a:ext>
            </a:extLst>
          </p:cNvPr>
          <p:cNvSpPr>
            <a:spLocks noGrp="1"/>
          </p:cNvSpPr>
          <p:nvPr>
            <p:ph type="dt" sz="half" idx="10"/>
          </p:nvPr>
        </p:nvSpPr>
        <p:spPr>
          <a:xfrm>
            <a:off x="340137" y="63202"/>
            <a:ext cx="2743200" cy="318221"/>
          </a:xfrm>
        </p:spPr>
        <p:txBody>
          <a:bodyPr/>
          <a:lstStyle/>
          <a:p>
            <a:fld id="{3220A08F-2B1D-4498-A043-7C299B1C2561}" type="datetime1">
              <a:rPr lang="en-US" smtClean="0"/>
              <a:t>11/3/2023</a:t>
            </a:fld>
            <a:endParaRPr lang="en-US"/>
          </a:p>
        </p:txBody>
      </p:sp>
      <p:sp>
        <p:nvSpPr>
          <p:cNvPr id="6" name="Footer Placeholder 5">
            <a:extLst>
              <a:ext uri="{FF2B5EF4-FFF2-40B4-BE49-F238E27FC236}">
                <a16:creationId xmlns:a16="http://schemas.microsoft.com/office/drawing/2014/main" id="{595B46D7-EE7C-E399-6A6B-18237228F6B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11B808-3207-D755-3B0B-E1D8814B2FA1}"/>
              </a:ext>
            </a:extLst>
          </p:cNvPr>
          <p:cNvSpPr>
            <a:spLocks noGrp="1"/>
          </p:cNvSpPr>
          <p:nvPr>
            <p:ph type="sldNum" sz="quarter" idx="12"/>
          </p:nvPr>
        </p:nvSpPr>
        <p:spPr/>
        <p:txBody>
          <a:bodyPr/>
          <a:lstStyle/>
          <a:p>
            <a:fld id="{6E91CC32-6A6B-4E2E-BBA1-6864F305DA26}" type="slidenum">
              <a:rPr lang="en-US" smtClean="0"/>
              <a:t>‹#›</a:t>
            </a:fld>
            <a:endParaRPr lang="en-US"/>
          </a:p>
        </p:txBody>
      </p:sp>
    </p:spTree>
    <p:extLst>
      <p:ext uri="{BB962C8B-B14F-4D97-AF65-F5344CB8AC3E}">
        <p14:creationId xmlns:p14="http://schemas.microsoft.com/office/powerpoint/2010/main" val="851708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FF45E2-9197-4E34-029A-725ADAC0C752}"/>
              </a:ext>
            </a:extLst>
          </p:cNvPr>
          <p:cNvSpPr>
            <a:spLocks noGrp="1"/>
          </p:cNvSpPr>
          <p:nvPr>
            <p:ph type="title"/>
          </p:nvPr>
        </p:nvSpPr>
        <p:spPr>
          <a:xfrm>
            <a:off x="308387" y="620202"/>
            <a:ext cx="9956747" cy="143878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8CC19E-63FE-1D76-2550-01FD9A6D9A95}"/>
              </a:ext>
            </a:extLst>
          </p:cNvPr>
          <p:cNvSpPr>
            <a:spLocks noGrp="1"/>
          </p:cNvSpPr>
          <p:nvPr>
            <p:ph type="body" idx="1"/>
          </p:nvPr>
        </p:nvSpPr>
        <p:spPr>
          <a:xfrm>
            <a:off x="335467" y="2306781"/>
            <a:ext cx="9956747" cy="38701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FA067-55BA-33CD-E6F2-B24B2D5DE896}"/>
              </a:ext>
            </a:extLst>
          </p:cNvPr>
          <p:cNvSpPr>
            <a:spLocks noGrp="1"/>
          </p:cNvSpPr>
          <p:nvPr>
            <p:ph type="dt" sz="half" idx="2"/>
          </p:nvPr>
        </p:nvSpPr>
        <p:spPr>
          <a:xfrm>
            <a:off x="340137" y="63202"/>
            <a:ext cx="2743200" cy="318221"/>
          </a:xfrm>
          <a:prstGeom prst="rect">
            <a:avLst/>
          </a:prstGeom>
        </p:spPr>
        <p:txBody>
          <a:bodyPr vert="horz" lIns="91440" tIns="45720" rIns="91440" bIns="45720" rtlCol="0" anchor="ctr"/>
          <a:lstStyle>
            <a:lvl1pPr algn="l">
              <a:defRPr sz="800">
                <a:solidFill>
                  <a:schemeClr val="tx1"/>
                </a:solidFill>
              </a:defRPr>
            </a:lvl1pPr>
          </a:lstStyle>
          <a:p>
            <a:fld id="{567E9B64-DC09-41C8-9DE3-DA74AF8D2F97}" type="datetime1">
              <a:rPr lang="en-US" smtClean="0"/>
              <a:t>11/3/2023</a:t>
            </a:fld>
            <a:endParaRPr lang="en-US" dirty="0"/>
          </a:p>
        </p:txBody>
      </p:sp>
      <p:sp>
        <p:nvSpPr>
          <p:cNvPr id="5" name="Footer Placeholder 4">
            <a:extLst>
              <a:ext uri="{FF2B5EF4-FFF2-40B4-BE49-F238E27FC236}">
                <a16:creationId xmlns:a16="http://schemas.microsoft.com/office/drawing/2014/main" id="{C965EAE2-7EF5-FFAA-CD74-AA63C671197D}"/>
              </a:ext>
            </a:extLst>
          </p:cNvPr>
          <p:cNvSpPr>
            <a:spLocks noGrp="1"/>
          </p:cNvSpPr>
          <p:nvPr>
            <p:ph type="ftr" sz="quarter" idx="3"/>
          </p:nvPr>
        </p:nvSpPr>
        <p:spPr>
          <a:xfrm>
            <a:off x="7344016" y="6424761"/>
            <a:ext cx="4059936" cy="365125"/>
          </a:xfrm>
          <a:prstGeom prst="rect">
            <a:avLst/>
          </a:prstGeom>
        </p:spPr>
        <p:txBody>
          <a:bodyPr vert="horz" lIns="91440" tIns="45720" rIns="91440" bIns="45720" rtlCol="0" anchor="ctr"/>
          <a:lstStyle>
            <a:lvl1pPr algn="r">
              <a:defRPr sz="800" b="0" cap="all" spc="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D109DC1A-2539-3AE9-11EA-B87D22E62CDB}"/>
              </a:ext>
            </a:extLst>
          </p:cNvPr>
          <p:cNvSpPr>
            <a:spLocks noGrp="1"/>
          </p:cNvSpPr>
          <p:nvPr>
            <p:ph type="sldNum" sz="quarter" idx="4"/>
          </p:nvPr>
        </p:nvSpPr>
        <p:spPr>
          <a:xfrm>
            <a:off x="11403951" y="6425816"/>
            <a:ext cx="429768" cy="365125"/>
          </a:xfrm>
          <a:prstGeom prst="rect">
            <a:avLst/>
          </a:prstGeom>
        </p:spPr>
        <p:txBody>
          <a:bodyPr vert="horz" lIns="91440" tIns="45720" rIns="91440" bIns="45720" rtlCol="0" anchor="ctr"/>
          <a:lstStyle>
            <a:lvl1pPr algn="r">
              <a:defRPr sz="800">
                <a:solidFill>
                  <a:schemeClr val="tx1"/>
                </a:solidFill>
              </a:defRPr>
            </a:lvl1pPr>
          </a:lstStyle>
          <a:p>
            <a:fld id="{6E91CC32-6A6B-4E2E-BBA1-6864F305DA26}" type="slidenum">
              <a:rPr lang="en-US" smtClean="0"/>
              <a:t>‹#›</a:t>
            </a:fld>
            <a:endParaRPr lang="en-US" dirty="0"/>
          </a:p>
        </p:txBody>
      </p:sp>
    </p:spTree>
    <p:extLst>
      <p:ext uri="{BB962C8B-B14F-4D97-AF65-F5344CB8AC3E}">
        <p14:creationId xmlns:p14="http://schemas.microsoft.com/office/powerpoint/2010/main" val="14242547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6868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doi.org/10.2147/OPTH.S28484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myeyes.net/product/icare-home2-tonometer-purcha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www.cdc.gov/visionhealth/determinants/index.html" TargetMode="External"/><Relationship Id="rId7" Type="http://schemas.openxmlformats.org/officeDocument/2006/relationships/hyperlink" Target="https://www.icare-world.com/wp-content/uploads/2021/07/TS02-014-US-1.5-Icare-CLINIC-PATIENT-and-EXPORT-Instruction-Manual-for-Patient.pdf" TargetMode="External"/><Relationship Id="rId2" Type="http://schemas.openxmlformats.org/officeDocument/2006/relationships/hyperlink" Target="https://doi.org/10.1515/jib-2017-0030" TargetMode="External"/><Relationship Id="rId1" Type="http://schemas.openxmlformats.org/officeDocument/2006/relationships/slideLayout" Target="../slideLayouts/slideLayout3.xml"/><Relationship Id="rId6" Type="http://schemas.openxmlformats.org/officeDocument/2006/relationships/hyperlink" Target="https://www.icare-world.com/us/product/icare-home2/" TargetMode="External"/><Relationship Id="rId5" Type="http://schemas.openxmlformats.org/officeDocument/2006/relationships/hyperlink" Target="https://medschool.cuanschutz.edu/ophthalmology/about-us" TargetMode="External"/><Relationship Id="rId4" Type="http://schemas.openxmlformats.org/officeDocument/2006/relationships/hyperlink" Target="https://doi.org/10.1016/j.ophtha.2016.08.015"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news.cuanschutz.edu/ophthalmology/telemedicine-strengthens-glaucoma-diagnosis-and-management" TargetMode="External"/><Relationship Id="rId3" Type="http://schemas.openxmlformats.org/officeDocument/2006/relationships/hyperlink" Target="https://myeyes.net/product/icare-home2-tonometer-purchase/" TargetMode="External"/><Relationship Id="rId7" Type="http://schemas.openxmlformats.org/officeDocument/2006/relationships/hyperlink" Target="https://doi.org/10.1371/journal.pone.0137913" TargetMode="External"/><Relationship Id="rId2" Type="http://schemas.openxmlformats.org/officeDocument/2006/relationships/hyperlink" Target="https://doi.org/10.2147/OPTH.S284844" TargetMode="External"/><Relationship Id="rId1" Type="http://schemas.openxmlformats.org/officeDocument/2006/relationships/slideLayout" Target="../slideLayouts/slideLayout2.xml"/><Relationship Id="rId6" Type="http://schemas.openxmlformats.org/officeDocument/2006/relationships/hyperlink" Target="https://doi.org/10.1016/j.optom.2014.05.005" TargetMode="External"/><Relationship Id="rId5" Type="http://schemas.openxmlformats.org/officeDocument/2006/relationships/hyperlink" Target="https://doi.org/10.1016/j.ogla.2020.12.007" TargetMode="External"/><Relationship Id="rId4" Type="http://schemas.openxmlformats.org/officeDocument/2006/relationships/hyperlink" Target="https://doi.org/10.1016/j.ophtha.2021.09.02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news.cuanschutz.edu/ophthalmology/telemedicine-strengthens-glaucoma-diagnosis-and-management" TargetMode="External"/><Relationship Id="rId5" Type="http://schemas.openxmlformats.org/officeDocument/2006/relationships/hyperlink" Target="https://medschool.cuanschutz.edu/ophthalmology/about-us"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www.cdc.gov/visionhealth/determinants/index.html"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doi.org/10.2147/OPTH.S28484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www.icare-world.com/wp-content/uploads/2021/07/TS02-014-US-1.5-Icare-CLINIC-PATIENT-and-EXPORT-Instruction-Manual-for-Patient.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63B90-66F2-3282-D16A-969E886CE345}"/>
              </a:ext>
            </a:extLst>
          </p:cNvPr>
          <p:cNvSpPr>
            <a:spLocks noGrp="1"/>
          </p:cNvSpPr>
          <p:nvPr>
            <p:ph type="title"/>
          </p:nvPr>
        </p:nvSpPr>
        <p:spPr>
          <a:xfrm>
            <a:off x="71824" y="433754"/>
            <a:ext cx="7149591" cy="2140733"/>
          </a:xfrm>
        </p:spPr>
        <p:txBody>
          <a:bodyPr vert="horz" lIns="91440" tIns="45720" rIns="91440" bIns="45720" rtlCol="0" anchor="t">
            <a:normAutofit/>
          </a:bodyPr>
          <a:lstStyle/>
          <a:p>
            <a:pPr indent="-457200"/>
            <a:r>
              <a:rPr lang="en-US" sz="3600" b="1" kern="1200" dirty="0"/>
              <a:t>Bringing Sight to Life: </a:t>
            </a:r>
            <a:br>
              <a:rPr lang="en-US" sz="3600" b="1" kern="1200" dirty="0"/>
            </a:br>
            <a:r>
              <a:rPr lang="en-US" sz="3600" b="1" kern="1200" dirty="0"/>
              <a:t>Value Based Medicine with home tonometry for glaucoma</a:t>
            </a:r>
          </a:p>
        </p:txBody>
      </p:sp>
      <p:sp>
        <p:nvSpPr>
          <p:cNvPr id="3" name="Subtitle 2">
            <a:extLst>
              <a:ext uri="{FF2B5EF4-FFF2-40B4-BE49-F238E27FC236}">
                <a16:creationId xmlns:a16="http://schemas.microsoft.com/office/drawing/2014/main" id="{9A9DB85E-1A0F-EBA6-C556-BEEACCA2C3DC}"/>
              </a:ext>
            </a:extLst>
          </p:cNvPr>
          <p:cNvSpPr>
            <a:spLocks noGrp="1"/>
          </p:cNvSpPr>
          <p:nvPr>
            <p:ph idx="1"/>
          </p:nvPr>
        </p:nvSpPr>
        <p:spPr>
          <a:xfrm>
            <a:off x="340137" y="2574488"/>
            <a:ext cx="5062115" cy="3547872"/>
          </a:xfrm>
        </p:spPr>
        <p:txBody>
          <a:bodyPr vert="horz" lIns="91440" tIns="45720" rIns="91440" bIns="45720" rtlCol="0" anchor="b">
            <a:normAutofit/>
          </a:bodyPr>
          <a:lstStyle/>
          <a:p>
            <a:pPr marL="0" indent="0">
              <a:buNone/>
            </a:pPr>
            <a:r>
              <a:rPr lang="en-US" sz="1200" dirty="0"/>
              <a:t>Adam Lang</a:t>
            </a:r>
          </a:p>
          <a:p>
            <a:pPr marL="0" indent="0">
              <a:buNone/>
            </a:pPr>
            <a:r>
              <a:rPr lang="en-US" sz="1200" dirty="0"/>
              <a:t>University of Denver University College</a:t>
            </a:r>
          </a:p>
          <a:p>
            <a:pPr marL="0" indent="0">
              <a:buNone/>
            </a:pPr>
            <a:r>
              <a:rPr lang="en-US" sz="1200" dirty="0"/>
              <a:t>November 5, 2023</a:t>
            </a:r>
          </a:p>
          <a:p>
            <a:pPr marL="0" indent="0">
              <a:buNone/>
            </a:pPr>
            <a:r>
              <a:rPr lang="en-US" sz="1200" dirty="0"/>
              <a:t>Faculty: Matt Vestal, M.H.A.</a:t>
            </a:r>
          </a:p>
          <a:p>
            <a:pPr marL="0" indent="0">
              <a:buNone/>
            </a:pPr>
            <a:r>
              <a:rPr lang="en-US" sz="1200" dirty="0"/>
              <a:t>Director: Jeffrey </a:t>
            </a:r>
            <a:r>
              <a:rPr lang="en-US" sz="1200" dirty="0" err="1"/>
              <a:t>Weide</a:t>
            </a:r>
            <a:r>
              <a:rPr lang="en-US" sz="1200" dirty="0"/>
              <a:t>, DBA</a:t>
            </a:r>
          </a:p>
          <a:p>
            <a:pPr marL="0" indent="0">
              <a:buNone/>
            </a:pPr>
            <a:r>
              <a:rPr lang="en-US" sz="1200" dirty="0"/>
              <a:t>Dean: Michael J. McGuire, MLS</a:t>
            </a:r>
          </a:p>
        </p:txBody>
      </p:sp>
      <p:pic>
        <p:nvPicPr>
          <p:cNvPr id="7" name="Picture 6">
            <a:extLst>
              <a:ext uri="{FF2B5EF4-FFF2-40B4-BE49-F238E27FC236}">
                <a16:creationId xmlns:a16="http://schemas.microsoft.com/office/drawing/2014/main" id="{011AFE1F-3E79-4450-7D7E-549D4CAC4550}"/>
              </a:ext>
            </a:extLst>
          </p:cNvPr>
          <p:cNvPicPr>
            <a:picLocks noChangeAspect="1"/>
          </p:cNvPicPr>
          <p:nvPr/>
        </p:nvPicPr>
        <p:blipFill rotWithShape="1">
          <a:blip r:embed="rId2"/>
          <a:srcRect l="20580" r="35900" b="2"/>
          <a:stretch/>
        </p:blipFill>
        <p:spPr>
          <a:xfrm>
            <a:off x="7419426" y="256147"/>
            <a:ext cx="4700750" cy="6345706"/>
          </a:xfrm>
          <a:custGeom>
            <a:avLst/>
            <a:gdLst/>
            <a:ahLst/>
            <a:cxnLst/>
            <a:rect l="l" t="t" r="r" b="b"/>
            <a:pathLst>
              <a:path w="4963886" h="6700922">
                <a:moveTo>
                  <a:pt x="678017" y="0"/>
                </a:moveTo>
                <a:lnTo>
                  <a:pt x="4285869" y="0"/>
                </a:lnTo>
                <a:cubicBezTo>
                  <a:pt x="4660327" y="0"/>
                  <a:pt x="4963886" y="303559"/>
                  <a:pt x="4963886" y="678017"/>
                </a:cubicBezTo>
                <a:lnTo>
                  <a:pt x="4963886" y="6022905"/>
                </a:lnTo>
                <a:cubicBezTo>
                  <a:pt x="4963886" y="6397363"/>
                  <a:pt x="4660327" y="6700922"/>
                  <a:pt x="4285869" y="6700922"/>
                </a:cubicBezTo>
                <a:lnTo>
                  <a:pt x="678017" y="6700922"/>
                </a:lnTo>
                <a:cubicBezTo>
                  <a:pt x="303559" y="6700922"/>
                  <a:pt x="0" y="6397363"/>
                  <a:pt x="0" y="6022905"/>
                </a:cubicBezTo>
                <a:lnTo>
                  <a:pt x="0" y="678017"/>
                </a:lnTo>
                <a:cubicBezTo>
                  <a:pt x="0" y="303559"/>
                  <a:pt x="303559" y="0"/>
                  <a:pt x="678017" y="0"/>
                </a:cubicBezTo>
                <a:close/>
              </a:path>
            </a:pathLst>
          </a:custGeom>
          <a:noFill/>
        </p:spPr>
      </p:pic>
      <p:sp>
        <p:nvSpPr>
          <p:cNvPr id="18" name="Slide Number Placeholder 5">
            <a:extLst>
              <a:ext uri="{FF2B5EF4-FFF2-40B4-BE49-F238E27FC236}">
                <a16:creationId xmlns:a16="http://schemas.microsoft.com/office/drawing/2014/main" id="{12E56BCE-9B78-5DF1-19E6-1F13497E8958}"/>
              </a:ext>
            </a:extLst>
          </p:cNvPr>
          <p:cNvSpPr>
            <a:spLocks noGrp="1"/>
          </p:cNvSpPr>
          <p:nvPr>
            <p:ph type="sldNum" sz="quarter" idx="12"/>
          </p:nvPr>
        </p:nvSpPr>
        <p:spPr>
          <a:xfrm>
            <a:off x="11403951" y="6425816"/>
            <a:ext cx="429768" cy="365125"/>
          </a:xfrm>
        </p:spPr>
        <p:txBody>
          <a:bodyPr/>
          <a:lstStyle/>
          <a:p>
            <a:pPr>
              <a:spcAft>
                <a:spcPts val="600"/>
              </a:spcAft>
            </a:pPr>
            <a:fld id="{9E5C842C-DC10-4733-B3D1-CC1659509371}" type="slidenum">
              <a:rPr lang="en-US" smtClean="0">
                <a:solidFill>
                  <a:srgbClr val="FFFFFF"/>
                </a:solidFill>
                <a:effectLst>
                  <a:outerShdw blurRad="38100" dist="38100" dir="2700000" algn="tl">
                    <a:srgbClr val="000000">
                      <a:alpha val="43137"/>
                    </a:srgbClr>
                  </a:outerShdw>
                </a:effectLst>
              </a:rPr>
              <a:pPr>
                <a:spcAft>
                  <a:spcPts val="600"/>
                </a:spcAft>
              </a:pPr>
              <a:t>1</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508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6FC08-9E1A-FE46-BDF9-2B2B9A49B12D}"/>
              </a:ext>
            </a:extLst>
          </p:cNvPr>
          <p:cNvSpPr>
            <a:spLocks noGrp="1"/>
          </p:cNvSpPr>
          <p:nvPr>
            <p:ph type="title"/>
          </p:nvPr>
        </p:nvSpPr>
        <p:spPr>
          <a:xfrm>
            <a:off x="164123" y="329740"/>
            <a:ext cx="10704276" cy="703035"/>
          </a:xfrm>
        </p:spPr>
        <p:txBody>
          <a:bodyPr>
            <a:normAutofit/>
          </a:bodyPr>
          <a:lstStyle/>
          <a:p>
            <a:r>
              <a:rPr lang="en-US" sz="3600" dirty="0"/>
              <a:t>Financial Benefits – Value Based Medicine</a:t>
            </a:r>
          </a:p>
        </p:txBody>
      </p:sp>
      <p:sp>
        <p:nvSpPr>
          <p:cNvPr id="3" name="Content Placeholder 2">
            <a:extLst>
              <a:ext uri="{FF2B5EF4-FFF2-40B4-BE49-F238E27FC236}">
                <a16:creationId xmlns:a16="http://schemas.microsoft.com/office/drawing/2014/main" id="{2D50535D-B7E6-66E9-1F16-32F60A652C3B}"/>
              </a:ext>
            </a:extLst>
          </p:cNvPr>
          <p:cNvSpPr>
            <a:spLocks noGrp="1"/>
          </p:cNvSpPr>
          <p:nvPr>
            <p:ph sz="half" idx="1"/>
          </p:nvPr>
        </p:nvSpPr>
        <p:spPr>
          <a:xfrm>
            <a:off x="365299" y="1378253"/>
            <a:ext cx="5285223" cy="4623961"/>
          </a:xfrm>
        </p:spPr>
        <p:txBody>
          <a:bodyPr/>
          <a:lstStyle/>
          <a:p>
            <a:pPr marL="0" indent="0">
              <a:buNone/>
            </a:pPr>
            <a:r>
              <a:rPr lang="en-US" dirty="0"/>
              <a:t>QALYs and ICERs</a:t>
            </a:r>
          </a:p>
          <a:p>
            <a:pPr lvl="1"/>
            <a:r>
              <a:rPr lang="en-US" sz="1400" dirty="0"/>
              <a:t>Cost Utility = vision in better seeing eye!</a:t>
            </a:r>
          </a:p>
          <a:p>
            <a:pPr lvl="1"/>
            <a:r>
              <a:rPr lang="en-US" sz="1400" dirty="0"/>
              <a:t>First row</a:t>
            </a:r>
          </a:p>
          <a:p>
            <a:pPr lvl="2"/>
            <a:r>
              <a:rPr lang="en-US" sz="1200" dirty="0"/>
              <a:t>8 years of treatment end stage glaucoma</a:t>
            </a:r>
          </a:p>
          <a:p>
            <a:pPr lvl="2"/>
            <a:r>
              <a:rPr lang="en-US" sz="1200" dirty="0"/>
              <a:t>3.6 QALYs gained</a:t>
            </a:r>
          </a:p>
          <a:p>
            <a:pPr lvl="1"/>
            <a:r>
              <a:rPr lang="en-US" sz="1400" dirty="0"/>
              <a:t>Second Row</a:t>
            </a:r>
          </a:p>
          <a:p>
            <a:pPr lvl="2"/>
            <a:r>
              <a:rPr lang="en-US" b="1" dirty="0">
                <a:solidFill>
                  <a:srgbClr val="FF0000"/>
                </a:solidFill>
              </a:rPr>
              <a:t>20 years of treatment, average 19.4 QALYs gained</a:t>
            </a:r>
          </a:p>
          <a:p>
            <a:pPr lvl="2"/>
            <a:r>
              <a:rPr lang="en-US" sz="2000" b="1" dirty="0">
                <a:solidFill>
                  <a:srgbClr val="FF0000"/>
                </a:solidFill>
              </a:rPr>
              <a:t>Overall quality of life gain = 23%</a:t>
            </a:r>
          </a:p>
          <a:p>
            <a:pPr lvl="3"/>
            <a:r>
              <a:rPr lang="en-US" sz="2000" b="1" dirty="0">
                <a:solidFill>
                  <a:srgbClr val="FF0000"/>
                </a:solidFill>
              </a:rPr>
              <a:t>23% of treated people will not go blind over 20 years</a:t>
            </a:r>
          </a:p>
          <a:p>
            <a:endParaRPr lang="en-US" dirty="0"/>
          </a:p>
        </p:txBody>
      </p:sp>
      <p:sp>
        <p:nvSpPr>
          <p:cNvPr id="7" name="Slide Number Placeholder 6">
            <a:extLst>
              <a:ext uri="{FF2B5EF4-FFF2-40B4-BE49-F238E27FC236}">
                <a16:creationId xmlns:a16="http://schemas.microsoft.com/office/drawing/2014/main" id="{AAAF30AA-2342-3BC5-E4BE-B07425AB76F3}"/>
              </a:ext>
            </a:extLst>
          </p:cNvPr>
          <p:cNvSpPr>
            <a:spLocks noGrp="1"/>
          </p:cNvSpPr>
          <p:nvPr>
            <p:ph type="sldNum" sz="quarter" idx="12"/>
          </p:nvPr>
        </p:nvSpPr>
        <p:spPr/>
        <p:txBody>
          <a:bodyPr/>
          <a:lstStyle/>
          <a:p>
            <a:fld id="{6E91CC32-6A6B-4E2E-BBA1-6864F305DA26}" type="slidenum">
              <a:rPr lang="en-US" smtClean="0"/>
              <a:t>10</a:t>
            </a:fld>
            <a:endParaRPr lang="en-US"/>
          </a:p>
        </p:txBody>
      </p:sp>
      <p:graphicFrame>
        <p:nvGraphicFramePr>
          <p:cNvPr id="8" name="Table 7">
            <a:extLst>
              <a:ext uri="{FF2B5EF4-FFF2-40B4-BE49-F238E27FC236}">
                <a16:creationId xmlns:a16="http://schemas.microsoft.com/office/drawing/2014/main" id="{F77F8647-90EE-EFB3-1D0A-59A589165263}"/>
              </a:ext>
            </a:extLst>
          </p:cNvPr>
          <p:cNvGraphicFramePr>
            <a:graphicFrameLocks noGrp="1"/>
          </p:cNvGraphicFramePr>
          <p:nvPr>
            <p:extLst>
              <p:ext uri="{D42A27DB-BD31-4B8C-83A1-F6EECF244321}">
                <p14:modId xmlns:p14="http://schemas.microsoft.com/office/powerpoint/2010/main" val="385906368"/>
              </p:ext>
            </p:extLst>
          </p:nvPr>
        </p:nvGraphicFramePr>
        <p:xfrm>
          <a:off x="5886291" y="1431163"/>
          <a:ext cx="5517660" cy="1698168"/>
        </p:xfrm>
        <a:graphic>
          <a:graphicData uri="http://schemas.openxmlformats.org/drawingml/2006/table">
            <a:tbl>
              <a:tblPr firstRow="1" bandRow="1">
                <a:tableStyleId>{5C22544A-7EE6-4342-B048-85BDC9FD1C3A}</a:tableStyleId>
              </a:tblPr>
              <a:tblGrid>
                <a:gridCol w="1839220">
                  <a:extLst>
                    <a:ext uri="{9D8B030D-6E8A-4147-A177-3AD203B41FA5}">
                      <a16:colId xmlns:a16="http://schemas.microsoft.com/office/drawing/2014/main" val="237606077"/>
                    </a:ext>
                  </a:extLst>
                </a:gridCol>
                <a:gridCol w="2177887">
                  <a:extLst>
                    <a:ext uri="{9D8B030D-6E8A-4147-A177-3AD203B41FA5}">
                      <a16:colId xmlns:a16="http://schemas.microsoft.com/office/drawing/2014/main" val="365367216"/>
                    </a:ext>
                  </a:extLst>
                </a:gridCol>
                <a:gridCol w="1500553">
                  <a:extLst>
                    <a:ext uri="{9D8B030D-6E8A-4147-A177-3AD203B41FA5}">
                      <a16:colId xmlns:a16="http://schemas.microsoft.com/office/drawing/2014/main" val="2991590935"/>
                    </a:ext>
                  </a:extLst>
                </a:gridCol>
              </a:tblGrid>
              <a:tr h="566056">
                <a:tc>
                  <a:txBody>
                    <a:bodyPr/>
                    <a:lstStyle/>
                    <a:p>
                      <a:r>
                        <a:rPr lang="en-US" dirty="0"/>
                        <a:t>Aspect</a:t>
                      </a:r>
                    </a:p>
                  </a:txBody>
                  <a:tcPr/>
                </a:tc>
                <a:tc>
                  <a:txBody>
                    <a:bodyPr/>
                    <a:lstStyle/>
                    <a:p>
                      <a:r>
                        <a:rPr lang="en-US" dirty="0"/>
                        <a:t>Calculation</a:t>
                      </a:r>
                    </a:p>
                  </a:txBody>
                  <a:tcPr/>
                </a:tc>
                <a:tc>
                  <a:txBody>
                    <a:bodyPr/>
                    <a:lstStyle/>
                    <a:p>
                      <a:r>
                        <a:rPr lang="en-US" dirty="0"/>
                        <a:t>Value</a:t>
                      </a:r>
                    </a:p>
                  </a:txBody>
                  <a:tcPr/>
                </a:tc>
                <a:extLst>
                  <a:ext uri="{0D108BD9-81ED-4DB2-BD59-A6C34878D82A}">
                    <a16:rowId xmlns:a16="http://schemas.microsoft.com/office/drawing/2014/main" val="2591007548"/>
                  </a:ext>
                </a:extLst>
              </a:tr>
              <a:tr h="566056">
                <a:tc>
                  <a:txBody>
                    <a:bodyPr/>
                    <a:lstStyle/>
                    <a:p>
                      <a:r>
                        <a:rPr lang="en-US" sz="1200" dirty="0"/>
                        <a:t>QALY Gain</a:t>
                      </a:r>
                    </a:p>
                  </a:txBody>
                  <a:tcPr/>
                </a:tc>
                <a:tc>
                  <a:txBody>
                    <a:bodyPr/>
                    <a:lstStyle/>
                    <a:p>
                      <a:r>
                        <a:rPr lang="en-US" sz="1200" dirty="0"/>
                        <a:t>(0.97 - 0.52) × 8 = 0.45 × 8 </a:t>
                      </a:r>
                    </a:p>
                  </a:txBody>
                  <a:tcPr/>
                </a:tc>
                <a:tc>
                  <a:txBody>
                    <a:bodyPr/>
                    <a:lstStyle/>
                    <a:p>
                      <a:r>
                        <a:rPr lang="en-US" sz="1200" dirty="0"/>
                        <a:t>3.6 QALYs</a:t>
                      </a:r>
                    </a:p>
                  </a:txBody>
                  <a:tcPr/>
                </a:tc>
                <a:extLst>
                  <a:ext uri="{0D108BD9-81ED-4DB2-BD59-A6C34878D82A}">
                    <a16:rowId xmlns:a16="http://schemas.microsoft.com/office/drawing/2014/main" val="2360479776"/>
                  </a:ext>
                </a:extLst>
              </a:tr>
              <a:tr h="566056">
                <a:tc>
                  <a:txBody>
                    <a:bodyPr/>
                    <a:lstStyle/>
                    <a:p>
                      <a:r>
                        <a:rPr lang="en-US" sz="1200" dirty="0"/>
                        <a:t>Patient Value Gain</a:t>
                      </a:r>
                    </a:p>
                  </a:txBody>
                  <a:tcPr/>
                </a:tc>
                <a:tc>
                  <a:txBody>
                    <a:bodyPr/>
                    <a:lstStyle/>
                    <a:p>
                      <a:r>
                        <a:rPr lang="en-US" sz="1200" dirty="0"/>
                        <a:t>(19.4 - 15.8)/15.8 = 23% </a:t>
                      </a:r>
                    </a:p>
                  </a:txBody>
                  <a:tcPr/>
                </a:tc>
                <a:tc>
                  <a:txBody>
                    <a:bodyPr/>
                    <a:lstStyle/>
                    <a:p>
                      <a:r>
                        <a:rPr lang="en-US" sz="1200" dirty="0"/>
                        <a:t>23%</a:t>
                      </a:r>
                    </a:p>
                  </a:txBody>
                  <a:tcPr/>
                </a:tc>
                <a:extLst>
                  <a:ext uri="{0D108BD9-81ED-4DB2-BD59-A6C34878D82A}">
                    <a16:rowId xmlns:a16="http://schemas.microsoft.com/office/drawing/2014/main" val="3963143260"/>
                  </a:ext>
                </a:extLst>
              </a:tr>
            </a:tbl>
          </a:graphicData>
        </a:graphic>
      </p:graphicFrame>
      <p:sp>
        <p:nvSpPr>
          <p:cNvPr id="9" name="TextBox 8">
            <a:extLst>
              <a:ext uri="{FF2B5EF4-FFF2-40B4-BE49-F238E27FC236}">
                <a16:creationId xmlns:a16="http://schemas.microsoft.com/office/drawing/2014/main" id="{2748AC8E-D99F-F13A-8A10-FFEE3D7281DB}"/>
              </a:ext>
            </a:extLst>
          </p:cNvPr>
          <p:cNvSpPr txBox="1"/>
          <p:nvPr/>
        </p:nvSpPr>
        <p:spPr>
          <a:xfrm>
            <a:off x="5951821" y="3359338"/>
            <a:ext cx="5386600" cy="73866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Source: Gary C. Brown, MD, MBA; Melissa M. Brown, MD, MN, MBA; Joshua D. Stein, MD, MSc, MS; Richard P. Wilson, MD; and George L. Spaeth, MD, 2014. "Measuring the Impact of Glaucoma and the Value of Treatment: A primer on value-based medicine.“ </a:t>
            </a:r>
            <a:r>
              <a:rPr lang="en-US" sz="800" i="1" dirty="0">
                <a:latin typeface="Calibri" panose="020F0502020204030204" pitchFamily="34" charset="0"/>
                <a:ea typeface="Calibri" panose="020F0502020204030204" pitchFamily="34" charset="0"/>
                <a:cs typeface="Calibri" panose="020F0502020204030204" pitchFamily="34" charset="0"/>
              </a:rPr>
              <a:t>Glaucoma Today</a:t>
            </a:r>
            <a:r>
              <a:rPr lang="en-US" sz="800" dirty="0">
                <a:latin typeface="Calibri" panose="020F0502020204030204" pitchFamily="34" charset="0"/>
                <a:ea typeface="Calibri" panose="020F0502020204030204" pitchFamily="34" charset="0"/>
                <a:cs typeface="Calibri" panose="020F0502020204030204" pitchFamily="34" charset="0"/>
              </a:rPr>
              <a:t>. March/April 2014. </a:t>
            </a:r>
          </a:p>
          <a:p>
            <a:endParaRPr lang="en-US" dirty="0"/>
          </a:p>
        </p:txBody>
      </p:sp>
    </p:spTree>
    <p:extLst>
      <p:ext uri="{BB962C8B-B14F-4D97-AF65-F5344CB8AC3E}">
        <p14:creationId xmlns:p14="http://schemas.microsoft.com/office/powerpoint/2010/main" val="222386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B93A-8FCF-2A85-A54C-639F53C13339}"/>
              </a:ext>
            </a:extLst>
          </p:cNvPr>
          <p:cNvSpPr>
            <a:spLocks noGrp="1"/>
          </p:cNvSpPr>
          <p:nvPr>
            <p:ph type="title"/>
          </p:nvPr>
        </p:nvSpPr>
        <p:spPr>
          <a:xfrm>
            <a:off x="229218" y="282848"/>
            <a:ext cx="10798061" cy="796819"/>
          </a:xfrm>
        </p:spPr>
        <p:txBody>
          <a:bodyPr>
            <a:normAutofit/>
          </a:bodyPr>
          <a:lstStyle/>
          <a:p>
            <a:r>
              <a:rPr lang="en-US" sz="3600" dirty="0"/>
              <a:t>Financial Benefits – Return on Investment</a:t>
            </a:r>
          </a:p>
        </p:txBody>
      </p:sp>
      <p:graphicFrame>
        <p:nvGraphicFramePr>
          <p:cNvPr id="13" name="Content Placeholder 12">
            <a:extLst>
              <a:ext uri="{FF2B5EF4-FFF2-40B4-BE49-F238E27FC236}">
                <a16:creationId xmlns:a16="http://schemas.microsoft.com/office/drawing/2014/main" id="{A31A2B4D-0FD1-A0CA-7984-ED1680A81659}"/>
              </a:ext>
            </a:extLst>
          </p:cNvPr>
          <p:cNvGraphicFramePr>
            <a:graphicFrameLocks noGrp="1"/>
          </p:cNvGraphicFramePr>
          <p:nvPr>
            <p:ph sz="half" idx="2"/>
            <p:extLst>
              <p:ext uri="{D42A27DB-BD31-4B8C-83A1-F6EECF244321}">
                <p14:modId xmlns:p14="http://schemas.microsoft.com/office/powerpoint/2010/main" val="1220146788"/>
              </p:ext>
            </p:extLst>
          </p:nvPr>
        </p:nvGraphicFramePr>
        <p:xfrm>
          <a:off x="358281" y="4033874"/>
          <a:ext cx="11475440" cy="2106879"/>
        </p:xfrm>
        <a:graphic>
          <a:graphicData uri="http://schemas.openxmlformats.org/drawingml/2006/table">
            <a:tbl>
              <a:tblPr firstRow="1" bandRow="1">
                <a:tableStyleId>{5C22544A-7EE6-4342-B048-85BDC9FD1C3A}</a:tableStyleId>
              </a:tblPr>
              <a:tblGrid>
                <a:gridCol w="2295088">
                  <a:extLst>
                    <a:ext uri="{9D8B030D-6E8A-4147-A177-3AD203B41FA5}">
                      <a16:colId xmlns:a16="http://schemas.microsoft.com/office/drawing/2014/main" val="525975082"/>
                    </a:ext>
                  </a:extLst>
                </a:gridCol>
                <a:gridCol w="2295088">
                  <a:extLst>
                    <a:ext uri="{9D8B030D-6E8A-4147-A177-3AD203B41FA5}">
                      <a16:colId xmlns:a16="http://schemas.microsoft.com/office/drawing/2014/main" val="2813202807"/>
                    </a:ext>
                  </a:extLst>
                </a:gridCol>
                <a:gridCol w="2295088">
                  <a:extLst>
                    <a:ext uri="{9D8B030D-6E8A-4147-A177-3AD203B41FA5}">
                      <a16:colId xmlns:a16="http://schemas.microsoft.com/office/drawing/2014/main" val="3669486808"/>
                    </a:ext>
                  </a:extLst>
                </a:gridCol>
                <a:gridCol w="2295088">
                  <a:extLst>
                    <a:ext uri="{9D8B030D-6E8A-4147-A177-3AD203B41FA5}">
                      <a16:colId xmlns:a16="http://schemas.microsoft.com/office/drawing/2014/main" val="3463025968"/>
                    </a:ext>
                  </a:extLst>
                </a:gridCol>
                <a:gridCol w="2295088">
                  <a:extLst>
                    <a:ext uri="{9D8B030D-6E8A-4147-A177-3AD203B41FA5}">
                      <a16:colId xmlns:a16="http://schemas.microsoft.com/office/drawing/2014/main" val="1566714454"/>
                    </a:ext>
                  </a:extLst>
                </a:gridCol>
              </a:tblGrid>
              <a:tr h="702293">
                <a:tc>
                  <a:txBody>
                    <a:bodyPr/>
                    <a:lstStyle/>
                    <a:p>
                      <a:r>
                        <a:rPr lang="en-US" sz="1200" dirty="0"/>
                        <a:t>Avg Treat Cost per QALY</a:t>
                      </a:r>
                    </a:p>
                  </a:txBody>
                  <a:tcPr/>
                </a:tc>
                <a:tc>
                  <a:txBody>
                    <a:bodyPr/>
                    <a:lstStyle/>
                    <a:p>
                      <a:r>
                        <a:rPr lang="en-US" sz="1200" dirty="0"/>
                        <a:t>Average ROI (QALY) Calculation</a:t>
                      </a:r>
                    </a:p>
                  </a:txBody>
                  <a:tcPr/>
                </a:tc>
                <a:tc>
                  <a:txBody>
                    <a:bodyPr/>
                    <a:lstStyle/>
                    <a:p>
                      <a:r>
                        <a:rPr lang="en-US" sz="1200" dirty="0"/>
                        <a:t>Annual ROI Rate per QALY</a:t>
                      </a:r>
                    </a:p>
                  </a:txBody>
                  <a:tcPr/>
                </a:tc>
                <a:tc>
                  <a:txBody>
                    <a:bodyPr/>
                    <a:lstStyle/>
                    <a:p>
                      <a:r>
                        <a:rPr lang="en-US" sz="1200" dirty="0"/>
                        <a:t>Treatment Cost per QALY (Annual)</a:t>
                      </a:r>
                    </a:p>
                  </a:txBody>
                  <a:tcPr/>
                </a:tc>
                <a:tc>
                  <a:txBody>
                    <a:bodyPr/>
                    <a:lstStyle/>
                    <a:p>
                      <a:r>
                        <a:rPr lang="en-US" sz="1200" dirty="0"/>
                        <a:t>Treatment Cost per QALY (21 years)</a:t>
                      </a:r>
                    </a:p>
                  </a:txBody>
                  <a:tcPr/>
                </a:tc>
                <a:extLst>
                  <a:ext uri="{0D108BD9-81ED-4DB2-BD59-A6C34878D82A}">
                    <a16:rowId xmlns:a16="http://schemas.microsoft.com/office/drawing/2014/main" val="1970213126"/>
                  </a:ext>
                </a:extLst>
              </a:tr>
              <a:tr h="702293">
                <a:tc>
                  <a:txBody>
                    <a:bodyPr/>
                    <a:lstStyle/>
                    <a:p>
                      <a:r>
                        <a:rPr lang="en-US" sz="1200" dirty="0"/>
                        <a:t>$7,555 * 0.97 = $7,324.35</a:t>
                      </a:r>
                    </a:p>
                  </a:txBody>
                  <a:tcPr/>
                </a:tc>
                <a:tc>
                  <a:txBody>
                    <a:bodyPr/>
                    <a:lstStyle/>
                    <a:p>
                      <a:r>
                        <a:rPr lang="en-US" sz="1200" dirty="0"/>
                        <a:t>$467,160 * 0.97</a:t>
                      </a:r>
                    </a:p>
                  </a:txBody>
                  <a:tcPr/>
                </a:tc>
                <a:tc>
                  <a:txBody>
                    <a:bodyPr/>
                    <a:lstStyle/>
                    <a:p>
                      <a:r>
                        <a:rPr lang="en-US" sz="1200" dirty="0"/>
                        <a:t>42.88% * 0.97 = 41.58%</a:t>
                      </a:r>
                    </a:p>
                  </a:txBody>
                  <a:tcPr/>
                </a:tc>
                <a:tc>
                  <a:txBody>
                    <a:bodyPr/>
                    <a:lstStyle/>
                    <a:p>
                      <a:r>
                        <a:rPr lang="en-US" sz="1200" dirty="0"/>
                        <a:t>$7,324.35 / 0.97 = $7,553.25</a:t>
                      </a:r>
                    </a:p>
                  </a:txBody>
                  <a:tcPr/>
                </a:tc>
                <a:tc>
                  <a:txBody>
                    <a:bodyPr/>
                    <a:lstStyle/>
                    <a:p>
                      <a:r>
                        <a:rPr lang="en-US" sz="1200" dirty="0"/>
                        <a:t>$7,555 / 0.97 = $7,781.44</a:t>
                      </a:r>
                    </a:p>
                  </a:txBody>
                  <a:tcPr/>
                </a:tc>
                <a:extLst>
                  <a:ext uri="{0D108BD9-81ED-4DB2-BD59-A6C34878D82A}">
                    <a16:rowId xmlns:a16="http://schemas.microsoft.com/office/drawing/2014/main" val="1799336403"/>
                  </a:ext>
                </a:extLst>
              </a:tr>
              <a:tr h="702293">
                <a:tc>
                  <a:txBody>
                    <a:bodyPr/>
                    <a:lstStyle/>
                    <a:p>
                      <a:r>
                        <a:rPr lang="en-US" sz="1200" b="0" i="0" kern="1200" dirty="0">
                          <a:solidFill>
                            <a:schemeClr val="dk1"/>
                          </a:solidFill>
                          <a:effectLst/>
                          <a:latin typeface="+mn-lt"/>
                          <a:ea typeface="+mn-ea"/>
                          <a:cs typeface="+mn-cs"/>
                        </a:rPr>
                        <a:t>$7,555 * 0.5 = $3,777.50</a:t>
                      </a:r>
                      <a:endParaRPr lang="en-US" sz="1200" dirty="0"/>
                    </a:p>
                  </a:txBody>
                  <a:tcPr/>
                </a:tc>
                <a:tc>
                  <a:txBody>
                    <a:bodyPr/>
                    <a:lstStyle/>
                    <a:p>
                      <a:r>
                        <a:rPr lang="en-US" sz="1200" b="0" i="0" kern="1200" dirty="0">
                          <a:solidFill>
                            <a:schemeClr val="dk1"/>
                          </a:solidFill>
                          <a:effectLst/>
                          <a:latin typeface="+mn-lt"/>
                          <a:ea typeface="+mn-ea"/>
                          <a:cs typeface="+mn-cs"/>
                        </a:rPr>
                        <a:t>$467,160 * 0.5</a:t>
                      </a:r>
                      <a:endParaRPr lang="en-US" sz="1200" dirty="0"/>
                    </a:p>
                  </a:txBody>
                  <a:tcPr/>
                </a:tc>
                <a:tc>
                  <a:txBody>
                    <a:bodyPr/>
                    <a:lstStyle/>
                    <a:p>
                      <a:r>
                        <a:rPr lang="en-US" sz="1200" b="0" i="0" kern="1200" dirty="0">
                          <a:solidFill>
                            <a:schemeClr val="dk1"/>
                          </a:solidFill>
                          <a:effectLst/>
                          <a:latin typeface="+mn-lt"/>
                          <a:ea typeface="+mn-ea"/>
                          <a:cs typeface="+mn-cs"/>
                        </a:rPr>
                        <a:t>23.49% * 0.5 = 11.75%</a:t>
                      </a:r>
                      <a:endParaRPr lang="en-US" sz="1200" dirty="0"/>
                    </a:p>
                  </a:txBody>
                  <a:tcPr/>
                </a:tc>
                <a:tc>
                  <a:txBody>
                    <a:bodyPr/>
                    <a:lstStyle/>
                    <a:p>
                      <a:r>
                        <a:rPr lang="en-US" sz="1200" b="0" i="0" kern="1200" dirty="0">
                          <a:solidFill>
                            <a:schemeClr val="dk1"/>
                          </a:solidFill>
                          <a:effectLst/>
                          <a:latin typeface="+mn-lt"/>
                          <a:ea typeface="+mn-ea"/>
                          <a:cs typeface="+mn-cs"/>
                        </a:rPr>
                        <a:t>$3,777.50 / 0.5 = $7,555.00</a:t>
                      </a:r>
                      <a:endParaRPr lang="en-US" sz="1200" dirty="0"/>
                    </a:p>
                  </a:txBody>
                  <a:tcPr/>
                </a:tc>
                <a:tc>
                  <a:txBody>
                    <a:bodyPr/>
                    <a:lstStyle/>
                    <a:p>
                      <a:r>
                        <a:rPr lang="en-US" sz="1200" b="0" i="0" kern="1200" dirty="0">
                          <a:solidFill>
                            <a:schemeClr val="dk1"/>
                          </a:solidFill>
                          <a:effectLst/>
                          <a:latin typeface="+mn-lt"/>
                          <a:ea typeface="+mn-ea"/>
                          <a:cs typeface="+mn-cs"/>
                        </a:rPr>
                        <a:t>$7,555 / 0.5 = $15,110.00</a:t>
                      </a:r>
                      <a:br>
                        <a:rPr lang="en-US" sz="1200" dirty="0"/>
                      </a:br>
                      <a:endParaRPr lang="en-US" sz="1200" dirty="0"/>
                    </a:p>
                  </a:txBody>
                  <a:tcPr/>
                </a:tc>
                <a:extLst>
                  <a:ext uri="{0D108BD9-81ED-4DB2-BD59-A6C34878D82A}">
                    <a16:rowId xmlns:a16="http://schemas.microsoft.com/office/drawing/2014/main" val="343144950"/>
                  </a:ext>
                </a:extLst>
              </a:tr>
            </a:tbl>
          </a:graphicData>
        </a:graphic>
      </p:graphicFrame>
      <p:sp>
        <p:nvSpPr>
          <p:cNvPr id="7" name="Slide Number Placeholder 6">
            <a:extLst>
              <a:ext uri="{FF2B5EF4-FFF2-40B4-BE49-F238E27FC236}">
                <a16:creationId xmlns:a16="http://schemas.microsoft.com/office/drawing/2014/main" id="{70F11358-FB74-2986-E31A-C4D41E809885}"/>
              </a:ext>
            </a:extLst>
          </p:cNvPr>
          <p:cNvSpPr>
            <a:spLocks noGrp="1"/>
          </p:cNvSpPr>
          <p:nvPr>
            <p:ph type="sldNum" sz="quarter" idx="12"/>
          </p:nvPr>
        </p:nvSpPr>
        <p:spPr/>
        <p:txBody>
          <a:bodyPr/>
          <a:lstStyle/>
          <a:p>
            <a:fld id="{6E91CC32-6A6B-4E2E-BBA1-6864F305DA26}" type="slidenum">
              <a:rPr lang="en-US" smtClean="0"/>
              <a:t>11</a:t>
            </a:fld>
            <a:endParaRPr lang="en-US"/>
          </a:p>
        </p:txBody>
      </p:sp>
      <p:graphicFrame>
        <p:nvGraphicFramePr>
          <p:cNvPr id="12" name="Content Placeholder 11">
            <a:extLst>
              <a:ext uri="{FF2B5EF4-FFF2-40B4-BE49-F238E27FC236}">
                <a16:creationId xmlns:a16="http://schemas.microsoft.com/office/drawing/2014/main" id="{8343FBE7-0198-C332-1774-9FAB3E4CBD56}"/>
              </a:ext>
            </a:extLst>
          </p:cNvPr>
          <p:cNvGraphicFramePr>
            <a:graphicFrameLocks noGrp="1"/>
          </p:cNvGraphicFramePr>
          <p:nvPr>
            <p:ph sz="half" idx="1"/>
            <p:extLst>
              <p:ext uri="{D42A27DB-BD31-4B8C-83A1-F6EECF244321}">
                <p14:modId xmlns:p14="http://schemas.microsoft.com/office/powerpoint/2010/main" val="1878036848"/>
              </p:ext>
            </p:extLst>
          </p:nvPr>
        </p:nvGraphicFramePr>
        <p:xfrm>
          <a:off x="358281" y="1079667"/>
          <a:ext cx="11475440" cy="2106879"/>
        </p:xfrm>
        <a:graphic>
          <a:graphicData uri="http://schemas.openxmlformats.org/drawingml/2006/table">
            <a:tbl>
              <a:tblPr firstRow="1" bandRow="1">
                <a:tableStyleId>{5C22544A-7EE6-4342-B048-85BDC9FD1C3A}</a:tableStyleId>
              </a:tblPr>
              <a:tblGrid>
                <a:gridCol w="2295088">
                  <a:extLst>
                    <a:ext uri="{9D8B030D-6E8A-4147-A177-3AD203B41FA5}">
                      <a16:colId xmlns:a16="http://schemas.microsoft.com/office/drawing/2014/main" val="2498673272"/>
                    </a:ext>
                  </a:extLst>
                </a:gridCol>
                <a:gridCol w="2295088">
                  <a:extLst>
                    <a:ext uri="{9D8B030D-6E8A-4147-A177-3AD203B41FA5}">
                      <a16:colId xmlns:a16="http://schemas.microsoft.com/office/drawing/2014/main" val="1163186905"/>
                    </a:ext>
                  </a:extLst>
                </a:gridCol>
                <a:gridCol w="2295088">
                  <a:extLst>
                    <a:ext uri="{9D8B030D-6E8A-4147-A177-3AD203B41FA5}">
                      <a16:colId xmlns:a16="http://schemas.microsoft.com/office/drawing/2014/main" val="918817016"/>
                    </a:ext>
                  </a:extLst>
                </a:gridCol>
                <a:gridCol w="2295088">
                  <a:extLst>
                    <a:ext uri="{9D8B030D-6E8A-4147-A177-3AD203B41FA5}">
                      <a16:colId xmlns:a16="http://schemas.microsoft.com/office/drawing/2014/main" val="2465530578"/>
                    </a:ext>
                  </a:extLst>
                </a:gridCol>
                <a:gridCol w="2295088">
                  <a:extLst>
                    <a:ext uri="{9D8B030D-6E8A-4147-A177-3AD203B41FA5}">
                      <a16:colId xmlns:a16="http://schemas.microsoft.com/office/drawing/2014/main" val="3430050683"/>
                    </a:ext>
                  </a:extLst>
                </a:gridCol>
              </a:tblGrid>
              <a:tr h="984911">
                <a:tc>
                  <a:txBody>
                    <a:bodyPr/>
                    <a:lstStyle/>
                    <a:p>
                      <a:r>
                        <a:rPr lang="en-US" sz="1200" dirty="0"/>
                        <a:t>QALY Value</a:t>
                      </a:r>
                    </a:p>
                  </a:txBody>
                  <a:tcPr/>
                </a:tc>
                <a:tc>
                  <a:txBody>
                    <a:bodyPr/>
                    <a:lstStyle/>
                    <a:p>
                      <a:r>
                        <a:rPr lang="en-US" sz="1200" dirty="0"/>
                        <a:t>Avg Treatment Cost (21 years)</a:t>
                      </a:r>
                    </a:p>
                  </a:txBody>
                  <a:tcPr/>
                </a:tc>
                <a:tc>
                  <a:txBody>
                    <a:bodyPr/>
                    <a:lstStyle/>
                    <a:p>
                      <a:r>
                        <a:rPr lang="en-US" sz="1200" dirty="0"/>
                        <a:t>Average ROI 21 years</a:t>
                      </a:r>
                    </a:p>
                  </a:txBody>
                  <a:tcPr/>
                </a:tc>
                <a:tc>
                  <a:txBody>
                    <a:bodyPr/>
                    <a:lstStyle/>
                    <a:p>
                      <a:r>
                        <a:rPr lang="en-US" sz="1200" dirty="0"/>
                        <a:t>ROI  Rate % (Annual)</a:t>
                      </a:r>
                    </a:p>
                  </a:txBody>
                  <a:tcPr/>
                </a:tc>
                <a:tc>
                  <a:txBody>
                    <a:bodyPr/>
                    <a:lstStyle/>
                    <a:p>
                      <a:r>
                        <a:rPr lang="en-US" sz="1200" dirty="0"/>
                        <a:t>ROI Rate % (21 years)</a:t>
                      </a:r>
                    </a:p>
                  </a:txBody>
                  <a:tcPr/>
                </a:tc>
                <a:extLst>
                  <a:ext uri="{0D108BD9-81ED-4DB2-BD59-A6C34878D82A}">
                    <a16:rowId xmlns:a16="http://schemas.microsoft.com/office/drawing/2014/main" val="1342484776"/>
                  </a:ext>
                </a:extLst>
              </a:tr>
              <a:tr h="560984">
                <a:tc>
                  <a:txBody>
                    <a:bodyPr/>
                    <a:lstStyle/>
                    <a:p>
                      <a:r>
                        <a:rPr lang="en-US" sz="1200" dirty="0"/>
                        <a:t>0.97 (early glaucoma)</a:t>
                      </a:r>
                    </a:p>
                  </a:txBody>
                  <a:tcPr/>
                </a:tc>
                <a:tc>
                  <a:txBody>
                    <a:bodyPr/>
                    <a:lstStyle/>
                    <a:p>
                      <a:r>
                        <a:rPr lang="en-US" sz="1200" dirty="0"/>
                        <a:t>$7,555</a:t>
                      </a:r>
                    </a:p>
                  </a:txBody>
                  <a:tcPr/>
                </a:tc>
                <a:tc>
                  <a:txBody>
                    <a:bodyPr/>
                    <a:lstStyle/>
                    <a:p>
                      <a:r>
                        <a:rPr lang="en-US" sz="1200" dirty="0"/>
                        <a:t>$467,160</a:t>
                      </a:r>
                    </a:p>
                  </a:txBody>
                  <a:tcPr/>
                </a:tc>
                <a:tc>
                  <a:txBody>
                    <a:bodyPr/>
                    <a:lstStyle/>
                    <a:p>
                      <a:r>
                        <a:rPr lang="en-US" sz="1200" dirty="0"/>
                        <a:t>42.88%</a:t>
                      </a:r>
                    </a:p>
                  </a:txBody>
                  <a:tcPr/>
                </a:tc>
                <a:tc>
                  <a:txBody>
                    <a:bodyPr/>
                    <a:lstStyle/>
                    <a:p>
                      <a:r>
                        <a:rPr lang="en-US" sz="1200" dirty="0"/>
                        <a:t>5994%</a:t>
                      </a:r>
                    </a:p>
                  </a:txBody>
                  <a:tcPr/>
                </a:tc>
                <a:extLst>
                  <a:ext uri="{0D108BD9-81ED-4DB2-BD59-A6C34878D82A}">
                    <a16:rowId xmlns:a16="http://schemas.microsoft.com/office/drawing/2014/main" val="715473361"/>
                  </a:ext>
                </a:extLst>
              </a:tr>
              <a:tr h="560984">
                <a:tc>
                  <a:txBody>
                    <a:bodyPr/>
                    <a:lstStyle/>
                    <a:p>
                      <a:r>
                        <a:rPr lang="en-US" sz="1200" dirty="0"/>
                        <a:t>0.5 (end-stage glaucoma)</a:t>
                      </a:r>
                    </a:p>
                  </a:txBody>
                  <a:tcPr/>
                </a:tc>
                <a:tc>
                  <a:txBody>
                    <a:bodyPr/>
                    <a:lstStyle/>
                    <a:p>
                      <a:r>
                        <a:rPr lang="en-US" sz="1200" dirty="0"/>
                        <a:t>$7,555</a:t>
                      </a:r>
                    </a:p>
                  </a:txBody>
                  <a:tcPr/>
                </a:tc>
                <a:tc>
                  <a:txBody>
                    <a:bodyPr/>
                    <a:lstStyle/>
                    <a:p>
                      <a:r>
                        <a:rPr lang="en-US" sz="1200" dirty="0"/>
                        <a:t>$467,160</a:t>
                      </a:r>
                    </a:p>
                  </a:txBody>
                  <a:tcPr/>
                </a:tc>
                <a:tc>
                  <a:txBody>
                    <a:bodyPr/>
                    <a:lstStyle/>
                    <a:p>
                      <a:r>
                        <a:rPr lang="en-US" sz="1200" dirty="0"/>
                        <a:t>23.49%</a:t>
                      </a:r>
                    </a:p>
                  </a:txBody>
                  <a:tcPr/>
                </a:tc>
                <a:tc>
                  <a:txBody>
                    <a:bodyPr/>
                    <a:lstStyle/>
                    <a:p>
                      <a:r>
                        <a:rPr lang="en-US" sz="1200" dirty="0"/>
                        <a:t>3042%</a:t>
                      </a:r>
                    </a:p>
                  </a:txBody>
                  <a:tcPr/>
                </a:tc>
                <a:extLst>
                  <a:ext uri="{0D108BD9-81ED-4DB2-BD59-A6C34878D82A}">
                    <a16:rowId xmlns:a16="http://schemas.microsoft.com/office/drawing/2014/main" val="2749263426"/>
                  </a:ext>
                </a:extLst>
              </a:tr>
            </a:tbl>
          </a:graphicData>
        </a:graphic>
      </p:graphicFrame>
      <p:sp>
        <p:nvSpPr>
          <p:cNvPr id="14" name="TextBox 13">
            <a:extLst>
              <a:ext uri="{FF2B5EF4-FFF2-40B4-BE49-F238E27FC236}">
                <a16:creationId xmlns:a16="http://schemas.microsoft.com/office/drawing/2014/main" id="{E14E1B6C-D9D6-2895-FF59-8C7E3C00E7F5}"/>
              </a:ext>
            </a:extLst>
          </p:cNvPr>
          <p:cNvSpPr txBox="1"/>
          <p:nvPr/>
        </p:nvSpPr>
        <p:spPr>
          <a:xfrm>
            <a:off x="358281" y="3425544"/>
            <a:ext cx="9975273" cy="369332"/>
          </a:xfrm>
          <a:prstGeom prst="rect">
            <a:avLst/>
          </a:prstGeom>
          <a:noFill/>
        </p:spPr>
        <p:txBody>
          <a:bodyPr wrap="square" rtlCol="0">
            <a:spAutoFit/>
          </a:bodyPr>
          <a:lstStyle/>
          <a:p>
            <a:r>
              <a:rPr lang="en-US" dirty="0"/>
              <a:t>Fig. 1. ROI QALY comparison early glaucoma vs. end-stage glaucoma </a:t>
            </a:r>
            <a:r>
              <a:rPr lang="en-US" sz="1200" dirty="0"/>
              <a:t>(Brown et al. 2014)</a:t>
            </a:r>
          </a:p>
        </p:txBody>
      </p:sp>
      <p:sp>
        <p:nvSpPr>
          <p:cNvPr id="15" name="TextBox 14">
            <a:extLst>
              <a:ext uri="{FF2B5EF4-FFF2-40B4-BE49-F238E27FC236}">
                <a16:creationId xmlns:a16="http://schemas.microsoft.com/office/drawing/2014/main" id="{37334F9B-93B7-B4A0-980F-A61685FCDFF2}"/>
              </a:ext>
            </a:extLst>
          </p:cNvPr>
          <p:cNvSpPr txBox="1"/>
          <p:nvPr/>
        </p:nvSpPr>
        <p:spPr>
          <a:xfrm>
            <a:off x="358281" y="6359747"/>
            <a:ext cx="9989127" cy="369332"/>
          </a:xfrm>
          <a:prstGeom prst="rect">
            <a:avLst/>
          </a:prstGeom>
          <a:noFill/>
        </p:spPr>
        <p:txBody>
          <a:bodyPr wrap="square" rtlCol="0">
            <a:spAutoFit/>
          </a:bodyPr>
          <a:lstStyle/>
          <a:p>
            <a:r>
              <a:rPr lang="en-US" dirty="0"/>
              <a:t>Fig. 2. ROI QALY Treatment Cost Comparison: Annual vs. 21 years</a:t>
            </a:r>
          </a:p>
        </p:txBody>
      </p:sp>
    </p:spTree>
    <p:extLst>
      <p:ext uri="{BB962C8B-B14F-4D97-AF65-F5344CB8AC3E}">
        <p14:creationId xmlns:p14="http://schemas.microsoft.com/office/powerpoint/2010/main" val="96620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1BE3C-D89D-419B-9E78-005B60C7C89A}"/>
              </a:ext>
            </a:extLst>
          </p:cNvPr>
          <p:cNvSpPr>
            <a:spLocks noGrp="1"/>
          </p:cNvSpPr>
          <p:nvPr>
            <p:ph type="title"/>
          </p:nvPr>
        </p:nvSpPr>
        <p:spPr>
          <a:xfrm>
            <a:off x="210517" y="306294"/>
            <a:ext cx="10939234" cy="749927"/>
          </a:xfrm>
        </p:spPr>
        <p:txBody>
          <a:bodyPr>
            <a:normAutofit/>
          </a:bodyPr>
          <a:lstStyle/>
          <a:p>
            <a:r>
              <a:rPr lang="en-US" sz="3600" dirty="0"/>
              <a:t>Financial Benefits – Value Based Medicine</a:t>
            </a:r>
          </a:p>
        </p:txBody>
      </p:sp>
      <p:sp>
        <p:nvSpPr>
          <p:cNvPr id="3" name="Content Placeholder 2">
            <a:extLst>
              <a:ext uri="{FF2B5EF4-FFF2-40B4-BE49-F238E27FC236}">
                <a16:creationId xmlns:a16="http://schemas.microsoft.com/office/drawing/2014/main" id="{90C12154-9810-F425-14EF-1B0BBFA52195}"/>
              </a:ext>
            </a:extLst>
          </p:cNvPr>
          <p:cNvSpPr>
            <a:spLocks noGrp="1"/>
          </p:cNvSpPr>
          <p:nvPr>
            <p:ph sz="half" idx="1"/>
          </p:nvPr>
        </p:nvSpPr>
        <p:spPr>
          <a:xfrm>
            <a:off x="210517" y="1535723"/>
            <a:ext cx="5417732" cy="4641019"/>
          </a:xfrm>
        </p:spPr>
        <p:txBody>
          <a:bodyPr/>
          <a:lstStyle/>
          <a:p>
            <a:pPr marL="0" indent="0">
              <a:buNone/>
            </a:pPr>
            <a:r>
              <a:rPr lang="en-US" dirty="0"/>
              <a:t>QALYs Applied to Glaucoma Treatments</a:t>
            </a:r>
          </a:p>
          <a:p>
            <a:r>
              <a:rPr lang="en-US" sz="1400" dirty="0" err="1"/>
              <a:t>Teleglaucoma</a:t>
            </a:r>
            <a:r>
              <a:rPr lang="en-US" sz="1400" dirty="0"/>
              <a:t> Study</a:t>
            </a:r>
          </a:p>
          <a:p>
            <a:r>
              <a:rPr lang="en-US" sz="1400" dirty="0"/>
              <a:t>No treatment vs. Surgery vs. Medication</a:t>
            </a:r>
          </a:p>
          <a:p>
            <a:endParaRPr lang="en-US" sz="1400" dirty="0"/>
          </a:p>
          <a:p>
            <a:pPr marL="0" indent="0">
              <a:buNone/>
            </a:pPr>
            <a:r>
              <a:rPr lang="en-US" b="1" u="sng" dirty="0">
                <a:solidFill>
                  <a:srgbClr val="FF0000"/>
                </a:solidFill>
              </a:rPr>
              <a:t>Summary of all financial benefit slides</a:t>
            </a:r>
          </a:p>
          <a:p>
            <a:pPr marL="0" indent="0">
              <a:buNone/>
            </a:pPr>
            <a:r>
              <a:rPr lang="en-US" b="1" dirty="0">
                <a:solidFill>
                  <a:srgbClr val="FF0000"/>
                </a:solidFill>
              </a:rPr>
              <a:t>- </a:t>
            </a:r>
            <a:r>
              <a:rPr lang="en-US" sz="1400" b="1" dirty="0">
                <a:solidFill>
                  <a:srgbClr val="FF0000"/>
                </a:solidFill>
              </a:rPr>
              <a:t>IOP monitoring is cost effective</a:t>
            </a:r>
          </a:p>
          <a:p>
            <a:pPr marL="0" indent="0">
              <a:buNone/>
            </a:pPr>
            <a:r>
              <a:rPr lang="en-US" sz="1400" b="1" dirty="0">
                <a:solidFill>
                  <a:srgbClr val="FF0000"/>
                </a:solidFill>
              </a:rPr>
              <a:t>- ROI is worth treatment costs</a:t>
            </a:r>
          </a:p>
          <a:p>
            <a:pPr marL="0" indent="0">
              <a:buNone/>
            </a:pPr>
            <a:r>
              <a:rPr lang="en-US" sz="1400" b="1" dirty="0">
                <a:solidFill>
                  <a:srgbClr val="FF0000"/>
                </a:solidFill>
              </a:rPr>
              <a:t>- QALYs are worth treatment costs</a:t>
            </a:r>
          </a:p>
          <a:p>
            <a:endParaRPr lang="en-US" dirty="0"/>
          </a:p>
        </p:txBody>
      </p:sp>
      <p:sp>
        <p:nvSpPr>
          <p:cNvPr id="7" name="Slide Number Placeholder 6">
            <a:extLst>
              <a:ext uri="{FF2B5EF4-FFF2-40B4-BE49-F238E27FC236}">
                <a16:creationId xmlns:a16="http://schemas.microsoft.com/office/drawing/2014/main" id="{C8E92848-43B2-6C82-E5B0-439EDE1BBF4A}"/>
              </a:ext>
            </a:extLst>
          </p:cNvPr>
          <p:cNvSpPr>
            <a:spLocks noGrp="1"/>
          </p:cNvSpPr>
          <p:nvPr>
            <p:ph type="sldNum" sz="quarter" idx="12"/>
          </p:nvPr>
        </p:nvSpPr>
        <p:spPr/>
        <p:txBody>
          <a:bodyPr/>
          <a:lstStyle/>
          <a:p>
            <a:fld id="{6E91CC32-6A6B-4E2E-BBA1-6864F305DA26}" type="slidenum">
              <a:rPr lang="en-US" smtClean="0"/>
              <a:t>12</a:t>
            </a:fld>
            <a:endParaRPr lang="en-US"/>
          </a:p>
        </p:txBody>
      </p:sp>
      <p:pic>
        <p:nvPicPr>
          <p:cNvPr id="8" name="Content Placeholder 7">
            <a:extLst>
              <a:ext uri="{FF2B5EF4-FFF2-40B4-BE49-F238E27FC236}">
                <a16:creationId xmlns:a16="http://schemas.microsoft.com/office/drawing/2014/main" id="{9C569B0F-FFCF-0757-017D-5C758C522896}"/>
              </a:ext>
            </a:extLst>
          </p:cNvPr>
          <p:cNvPicPr>
            <a:picLocks noChangeAspect="1"/>
          </p:cNvPicPr>
          <p:nvPr/>
        </p:nvPicPr>
        <p:blipFill>
          <a:blip r:embed="rId3"/>
          <a:stretch>
            <a:fillRect/>
          </a:stretch>
        </p:blipFill>
        <p:spPr>
          <a:xfrm>
            <a:off x="8046597" y="877459"/>
            <a:ext cx="3461774" cy="2758602"/>
          </a:xfrm>
          <a:prstGeom prst="rect">
            <a:avLst/>
          </a:prstGeom>
        </p:spPr>
      </p:pic>
      <p:sp>
        <p:nvSpPr>
          <p:cNvPr id="9" name="TextBox 8">
            <a:extLst>
              <a:ext uri="{FF2B5EF4-FFF2-40B4-BE49-F238E27FC236}">
                <a16:creationId xmlns:a16="http://schemas.microsoft.com/office/drawing/2014/main" id="{10FF17AB-5DA9-1FA1-7A4C-355A41CC414E}"/>
              </a:ext>
            </a:extLst>
          </p:cNvPr>
          <p:cNvSpPr txBox="1"/>
          <p:nvPr/>
        </p:nvSpPr>
        <p:spPr>
          <a:xfrm>
            <a:off x="8046597" y="3683677"/>
            <a:ext cx="3440121" cy="461665"/>
          </a:xfrm>
          <a:prstGeom prst="rect">
            <a:avLst/>
          </a:prstGeom>
          <a:noFill/>
        </p:spPr>
        <p:txBody>
          <a:bodyPr wrap="square" rtlCol="0">
            <a:spAutoFit/>
          </a:bodyPr>
          <a:lstStyle/>
          <a:p>
            <a:pPr indent="-457200"/>
            <a:r>
              <a:rPr lang="en-US" sz="800" dirty="0"/>
              <a:t>Source: Thomas S, Hodge W, </a:t>
            </a:r>
            <a:r>
              <a:rPr lang="en-US" sz="800" dirty="0" err="1"/>
              <a:t>Malvankar</a:t>
            </a:r>
            <a:r>
              <a:rPr lang="en-US" sz="800" dirty="0"/>
              <a:t>-Mehta M, 2015. "The Cost-Effectiveness Analysis of </a:t>
            </a:r>
            <a:r>
              <a:rPr lang="en-US" sz="800" dirty="0" err="1"/>
              <a:t>Teleglaucoma</a:t>
            </a:r>
            <a:r>
              <a:rPr lang="en-US" sz="800" dirty="0"/>
              <a:t> Screening Device." </a:t>
            </a:r>
            <a:r>
              <a:rPr lang="en-US" sz="800" dirty="0" err="1"/>
              <a:t>PLoS</a:t>
            </a:r>
            <a:r>
              <a:rPr lang="en-US" sz="800" dirty="0"/>
              <a:t> ONE 10(9): e0137913. https://doi.org/10.1371/journal.pone.0137913</a:t>
            </a:r>
          </a:p>
        </p:txBody>
      </p:sp>
      <p:graphicFrame>
        <p:nvGraphicFramePr>
          <p:cNvPr id="10" name="Table 9">
            <a:extLst>
              <a:ext uri="{FF2B5EF4-FFF2-40B4-BE49-F238E27FC236}">
                <a16:creationId xmlns:a16="http://schemas.microsoft.com/office/drawing/2014/main" id="{CB55247D-DC31-B529-EFC8-31443F7C0756}"/>
              </a:ext>
            </a:extLst>
          </p:cNvPr>
          <p:cNvGraphicFramePr>
            <a:graphicFrameLocks noGrp="1"/>
          </p:cNvGraphicFramePr>
          <p:nvPr>
            <p:extLst>
              <p:ext uri="{D42A27DB-BD31-4B8C-83A1-F6EECF244321}">
                <p14:modId xmlns:p14="http://schemas.microsoft.com/office/powerpoint/2010/main" val="3831956994"/>
              </p:ext>
            </p:extLst>
          </p:nvPr>
        </p:nvGraphicFramePr>
        <p:xfrm>
          <a:off x="4226003" y="4236714"/>
          <a:ext cx="7913077" cy="2093869"/>
        </p:xfrm>
        <a:graphic>
          <a:graphicData uri="http://schemas.openxmlformats.org/drawingml/2006/table">
            <a:tbl>
              <a:tblPr firstRow="1" bandRow="1">
                <a:tableStyleId>{5C22544A-7EE6-4342-B048-85BDC9FD1C3A}</a:tableStyleId>
              </a:tblPr>
              <a:tblGrid>
                <a:gridCol w="2389815">
                  <a:extLst>
                    <a:ext uri="{9D8B030D-6E8A-4147-A177-3AD203B41FA5}">
                      <a16:colId xmlns:a16="http://schemas.microsoft.com/office/drawing/2014/main" val="3126981159"/>
                    </a:ext>
                  </a:extLst>
                </a:gridCol>
                <a:gridCol w="1455200">
                  <a:extLst>
                    <a:ext uri="{9D8B030D-6E8A-4147-A177-3AD203B41FA5}">
                      <a16:colId xmlns:a16="http://schemas.microsoft.com/office/drawing/2014/main" val="1704021045"/>
                    </a:ext>
                  </a:extLst>
                </a:gridCol>
                <a:gridCol w="1898964">
                  <a:extLst>
                    <a:ext uri="{9D8B030D-6E8A-4147-A177-3AD203B41FA5}">
                      <a16:colId xmlns:a16="http://schemas.microsoft.com/office/drawing/2014/main" val="3854685895"/>
                    </a:ext>
                  </a:extLst>
                </a:gridCol>
                <a:gridCol w="2169098">
                  <a:extLst>
                    <a:ext uri="{9D8B030D-6E8A-4147-A177-3AD203B41FA5}">
                      <a16:colId xmlns:a16="http://schemas.microsoft.com/office/drawing/2014/main" val="432516947"/>
                    </a:ext>
                  </a:extLst>
                </a:gridCol>
              </a:tblGrid>
              <a:tr h="602281">
                <a:tc>
                  <a:txBody>
                    <a:bodyPr/>
                    <a:lstStyle/>
                    <a:p>
                      <a:r>
                        <a:rPr lang="en-US" sz="1400" dirty="0"/>
                        <a:t>Intervention</a:t>
                      </a:r>
                    </a:p>
                  </a:txBody>
                  <a:tcPr/>
                </a:tc>
                <a:tc>
                  <a:txBody>
                    <a:bodyPr/>
                    <a:lstStyle/>
                    <a:p>
                      <a:r>
                        <a:rPr lang="en-US" sz="1400" dirty="0"/>
                        <a:t>Costs ($)</a:t>
                      </a:r>
                    </a:p>
                  </a:txBody>
                  <a:tcPr/>
                </a:tc>
                <a:tc>
                  <a:txBody>
                    <a:bodyPr/>
                    <a:lstStyle/>
                    <a:p>
                      <a:r>
                        <a:rPr lang="en-US" sz="1400" dirty="0"/>
                        <a:t>QALYs (Total)</a:t>
                      </a:r>
                    </a:p>
                  </a:txBody>
                  <a:tcPr/>
                </a:tc>
                <a:tc>
                  <a:txBody>
                    <a:bodyPr/>
                    <a:lstStyle/>
                    <a:p>
                      <a:r>
                        <a:rPr lang="en-US" sz="1400" dirty="0"/>
                        <a:t>ICER ($/QALY gained)</a:t>
                      </a:r>
                    </a:p>
                  </a:txBody>
                  <a:tcPr/>
                </a:tc>
                <a:extLst>
                  <a:ext uri="{0D108BD9-81ED-4DB2-BD59-A6C34878D82A}">
                    <a16:rowId xmlns:a16="http://schemas.microsoft.com/office/drawing/2014/main" val="2055285548"/>
                  </a:ext>
                </a:extLst>
              </a:tr>
              <a:tr h="421597">
                <a:tc>
                  <a:txBody>
                    <a:bodyPr/>
                    <a:lstStyle/>
                    <a:p>
                      <a:r>
                        <a:rPr lang="en-US" sz="1200" dirty="0"/>
                        <a:t>No Treatment                </a:t>
                      </a:r>
                    </a:p>
                  </a:txBody>
                  <a:tcPr/>
                </a:tc>
                <a:tc>
                  <a:txBody>
                    <a:bodyPr/>
                    <a:lstStyle/>
                    <a:p>
                      <a:r>
                        <a:rPr lang="en-US" sz="1200" dirty="0"/>
                        <a:t>$2700</a:t>
                      </a:r>
                    </a:p>
                  </a:txBody>
                  <a:tcPr/>
                </a:tc>
                <a:tc>
                  <a:txBody>
                    <a:bodyPr/>
                    <a:lstStyle/>
                    <a:p>
                      <a:r>
                        <a:rPr lang="en-US" sz="1200" dirty="0"/>
                        <a:t>16.06</a:t>
                      </a:r>
                    </a:p>
                  </a:txBody>
                  <a:tcPr/>
                </a:tc>
                <a:tc>
                  <a:txBody>
                    <a:bodyPr/>
                    <a:lstStyle/>
                    <a:p>
                      <a:r>
                        <a:rPr lang="en-US" sz="1200" dirty="0"/>
                        <a:t>-</a:t>
                      </a:r>
                    </a:p>
                  </a:txBody>
                  <a:tcPr/>
                </a:tc>
                <a:extLst>
                  <a:ext uri="{0D108BD9-81ED-4DB2-BD59-A6C34878D82A}">
                    <a16:rowId xmlns:a16="http://schemas.microsoft.com/office/drawing/2014/main" val="1078381350"/>
                  </a:ext>
                </a:extLst>
              </a:tr>
              <a:tr h="555473">
                <a:tc>
                  <a:txBody>
                    <a:bodyPr/>
                    <a:lstStyle/>
                    <a:p>
                      <a:r>
                        <a:rPr lang="en-US" sz="1200" dirty="0"/>
                        <a:t>Laser Trabeculoplasty (LTP)</a:t>
                      </a:r>
                    </a:p>
                  </a:txBody>
                  <a:tcPr/>
                </a:tc>
                <a:tc>
                  <a:txBody>
                    <a:bodyPr/>
                    <a:lstStyle/>
                    <a:p>
                      <a:r>
                        <a:rPr lang="en-US" sz="1200" dirty="0"/>
                        <a:t>$13,788</a:t>
                      </a:r>
                    </a:p>
                  </a:txBody>
                  <a:tcPr/>
                </a:tc>
                <a:tc>
                  <a:txBody>
                    <a:bodyPr/>
                    <a:lstStyle/>
                    <a:p>
                      <a:r>
                        <a:rPr lang="en-US" sz="1200" dirty="0"/>
                        <a:t>16.71</a:t>
                      </a:r>
                    </a:p>
                  </a:txBody>
                  <a:tcPr/>
                </a:tc>
                <a:tc>
                  <a:txBody>
                    <a:bodyPr/>
                    <a:lstStyle/>
                    <a:p>
                      <a:r>
                        <a:rPr lang="en-US" sz="1200" dirty="0"/>
                        <a:t>$16,824/QALY</a:t>
                      </a:r>
                    </a:p>
                  </a:txBody>
                  <a:tcPr/>
                </a:tc>
                <a:extLst>
                  <a:ext uri="{0D108BD9-81ED-4DB2-BD59-A6C34878D82A}">
                    <a16:rowId xmlns:a16="http://schemas.microsoft.com/office/drawing/2014/main" val="3892501217"/>
                  </a:ext>
                </a:extLst>
              </a:tr>
              <a:tr h="514518">
                <a:tc>
                  <a:txBody>
                    <a:bodyPr/>
                    <a:lstStyle/>
                    <a:p>
                      <a:r>
                        <a:rPr lang="en-US" sz="1200" dirty="0"/>
                        <a:t>Prostaglandin Analogue (PGA)</a:t>
                      </a:r>
                    </a:p>
                  </a:txBody>
                  <a:tcPr/>
                </a:tc>
                <a:tc>
                  <a:txBody>
                    <a:bodyPr/>
                    <a:lstStyle/>
                    <a:p>
                      <a:r>
                        <a:rPr lang="en-US" sz="1200" dirty="0"/>
                        <a:t>$18,101</a:t>
                      </a:r>
                    </a:p>
                  </a:txBody>
                  <a:tcPr/>
                </a:tc>
                <a:tc>
                  <a:txBody>
                    <a:bodyPr/>
                    <a:lstStyle/>
                    <a:p>
                      <a:r>
                        <a:rPr lang="en-US" sz="1200" dirty="0"/>
                        <a:t>17.14</a:t>
                      </a:r>
                    </a:p>
                  </a:txBody>
                  <a:tcPr/>
                </a:tc>
                <a:tc>
                  <a:txBody>
                    <a:bodyPr/>
                    <a:lstStyle/>
                    <a:p>
                      <a:r>
                        <a:rPr lang="en-US" sz="1200" dirty="0"/>
                        <a:t>$14,179</a:t>
                      </a:r>
                    </a:p>
                  </a:txBody>
                  <a:tcPr/>
                </a:tc>
                <a:extLst>
                  <a:ext uri="{0D108BD9-81ED-4DB2-BD59-A6C34878D82A}">
                    <a16:rowId xmlns:a16="http://schemas.microsoft.com/office/drawing/2014/main" val="2595372729"/>
                  </a:ext>
                </a:extLst>
              </a:tr>
            </a:tbl>
          </a:graphicData>
        </a:graphic>
      </p:graphicFrame>
      <p:sp>
        <p:nvSpPr>
          <p:cNvPr id="11" name="TextBox 10">
            <a:extLst>
              <a:ext uri="{FF2B5EF4-FFF2-40B4-BE49-F238E27FC236}">
                <a16:creationId xmlns:a16="http://schemas.microsoft.com/office/drawing/2014/main" id="{7D28CCBD-ADFB-DAEF-30A9-7C9C74E195F1}"/>
              </a:ext>
            </a:extLst>
          </p:cNvPr>
          <p:cNvSpPr txBox="1"/>
          <p:nvPr/>
        </p:nvSpPr>
        <p:spPr>
          <a:xfrm>
            <a:off x="4226003" y="6389982"/>
            <a:ext cx="5973073" cy="615553"/>
          </a:xfrm>
          <a:prstGeom prst="rect">
            <a:avLst/>
          </a:prstGeom>
          <a:noFill/>
        </p:spPr>
        <p:txBody>
          <a:bodyPr wrap="square" rtlCol="0">
            <a:spAutoFit/>
          </a:bodyPr>
          <a:lstStyle/>
          <a:p>
            <a:pPr indent="-457200"/>
            <a:r>
              <a:rPr lang="en-US" sz="800" kern="100" dirty="0">
                <a:effectLst/>
                <a:latin typeface="Calibri" panose="020F0502020204030204" pitchFamily="34" charset="0"/>
                <a:ea typeface="Aptos" panose="020B0004020202020204" pitchFamily="34" charset="0"/>
                <a:cs typeface="Times New Roman" panose="02020603050405020304" pitchFamily="18" charset="0"/>
              </a:rPr>
              <a:t>Source: John Liu, </a:t>
            </a:r>
            <a:r>
              <a:rPr lang="en-US" sz="800" kern="100" dirty="0" err="1">
                <a:effectLst/>
                <a:latin typeface="Calibri" panose="020F0502020204030204" pitchFamily="34" charset="0"/>
                <a:ea typeface="Aptos" panose="020B0004020202020204" pitchFamily="34" charset="0"/>
                <a:cs typeface="Times New Roman" panose="02020603050405020304" pitchFamily="18" charset="0"/>
              </a:rPr>
              <a:t>Ticiana</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 De Francesco, Matthew </a:t>
            </a:r>
            <a:r>
              <a:rPr lang="en-US" sz="800" kern="100" dirty="0" err="1">
                <a:effectLst/>
                <a:latin typeface="Calibri" panose="020F0502020204030204" pitchFamily="34" charset="0"/>
                <a:ea typeface="Aptos" panose="020B0004020202020204" pitchFamily="34" charset="0"/>
                <a:cs typeface="Times New Roman" panose="02020603050405020304" pitchFamily="18" charset="0"/>
              </a:rPr>
              <a:t>Schlenker</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 and Iqbal Ike Ahmed, 2020. "</a:t>
            </a:r>
            <a:r>
              <a:rPr lang="en-US" sz="800" kern="100" dirty="0" err="1">
                <a:effectLst/>
                <a:latin typeface="Calibri" panose="020F0502020204030204" pitchFamily="34" charset="0"/>
                <a:ea typeface="Aptos" panose="020B0004020202020204" pitchFamily="34" charset="0"/>
                <a:cs typeface="Times New Roman" panose="02020603050405020304" pitchFamily="18" charset="0"/>
              </a:rPr>
              <a:t>Icare</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 Home Tonometer: A Review of Characteristics and Clinical Utility." </a:t>
            </a:r>
            <a:r>
              <a:rPr lang="en-US" sz="800" i="1" kern="100" dirty="0">
                <a:effectLst/>
                <a:latin typeface="Calibri" panose="020F0502020204030204" pitchFamily="34" charset="0"/>
                <a:ea typeface="Aptos" panose="020B0004020202020204" pitchFamily="34" charset="0"/>
                <a:cs typeface="Times New Roman" panose="02020603050405020304" pitchFamily="18" charset="0"/>
              </a:rPr>
              <a:t>Clin </a:t>
            </a:r>
            <a:r>
              <a:rPr lang="en-US" sz="800" i="1" kern="100" dirty="0" err="1">
                <a:effectLst/>
                <a:latin typeface="Calibri" panose="020F0502020204030204" pitchFamily="34" charset="0"/>
                <a:ea typeface="Aptos" panose="020B0004020202020204" pitchFamily="34" charset="0"/>
                <a:cs typeface="Times New Roman" panose="02020603050405020304" pitchFamily="18" charset="0"/>
              </a:rPr>
              <a:t>Ophthalmol</a:t>
            </a:r>
            <a:r>
              <a:rPr lang="en-US" sz="800" i="1" kern="100" dirty="0">
                <a:effectLst/>
                <a:latin typeface="Calibri" panose="020F0502020204030204" pitchFamily="34" charset="0"/>
                <a:ea typeface="Aptos" panose="020B0004020202020204" pitchFamily="34" charset="0"/>
                <a:cs typeface="Times New Roman" panose="02020603050405020304" pitchFamily="18" charset="0"/>
              </a:rPr>
              <a:t> </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2020, no. 14 (Nov 23): 4031-4045, </a:t>
            </a:r>
            <a:r>
              <a:rPr lang="en-US" sz="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4"/>
              </a:rPr>
              <a:t>https://doi.org/10.2147/OPTH.S284844</a:t>
            </a:r>
            <a:endParaRPr lang="en-US" sz="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7772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5A26-3ACD-4612-11CF-6AC8AE7353A3}"/>
              </a:ext>
            </a:extLst>
          </p:cNvPr>
          <p:cNvSpPr>
            <a:spLocks noGrp="1"/>
          </p:cNvSpPr>
          <p:nvPr>
            <p:ph type="title"/>
          </p:nvPr>
        </p:nvSpPr>
        <p:spPr>
          <a:xfrm>
            <a:off x="303197" y="750627"/>
            <a:ext cx="4327418" cy="515465"/>
          </a:xfrm>
        </p:spPr>
        <p:txBody>
          <a:bodyPr>
            <a:normAutofit fontScale="90000"/>
          </a:bodyPr>
          <a:lstStyle/>
          <a:p>
            <a:r>
              <a:rPr lang="en-US" sz="3600" dirty="0"/>
              <a:t>Financial Risks</a:t>
            </a:r>
          </a:p>
        </p:txBody>
      </p:sp>
      <p:sp>
        <p:nvSpPr>
          <p:cNvPr id="3" name="Content Placeholder 2">
            <a:extLst>
              <a:ext uri="{FF2B5EF4-FFF2-40B4-BE49-F238E27FC236}">
                <a16:creationId xmlns:a16="http://schemas.microsoft.com/office/drawing/2014/main" id="{F0C3D7B9-ABD2-862B-4A9B-0AD9DB9B4777}"/>
              </a:ext>
            </a:extLst>
          </p:cNvPr>
          <p:cNvSpPr>
            <a:spLocks noGrp="1"/>
          </p:cNvSpPr>
          <p:nvPr>
            <p:ph sz="half" idx="1"/>
          </p:nvPr>
        </p:nvSpPr>
        <p:spPr>
          <a:xfrm>
            <a:off x="419898" y="1622023"/>
            <a:ext cx="5676102" cy="4361797"/>
          </a:xfrm>
        </p:spPr>
        <p:txBody>
          <a:bodyPr>
            <a:normAutofit/>
          </a:bodyPr>
          <a:lstStyle/>
          <a:p>
            <a:r>
              <a:rPr lang="en-US" sz="1800" dirty="0"/>
              <a:t>Device cost ~$3,000</a:t>
            </a:r>
          </a:p>
          <a:p>
            <a:r>
              <a:rPr lang="en-US" sz="1800" dirty="0"/>
              <a:t>Not covered by insurance</a:t>
            </a:r>
          </a:p>
          <a:p>
            <a:r>
              <a:rPr lang="en-US" sz="1800" dirty="0"/>
              <a:t>Does not eliminate need for further eye testing</a:t>
            </a:r>
          </a:p>
        </p:txBody>
      </p:sp>
      <p:sp>
        <p:nvSpPr>
          <p:cNvPr id="6" name="Footer Placeholder 5">
            <a:extLst>
              <a:ext uri="{FF2B5EF4-FFF2-40B4-BE49-F238E27FC236}">
                <a16:creationId xmlns:a16="http://schemas.microsoft.com/office/drawing/2014/main" id="{A77812E9-A507-BEBC-3A2E-73CAA49659D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AFC3183-7907-D56B-8582-C3935B8A4DC2}"/>
              </a:ext>
            </a:extLst>
          </p:cNvPr>
          <p:cNvSpPr>
            <a:spLocks noGrp="1"/>
          </p:cNvSpPr>
          <p:nvPr>
            <p:ph type="sldNum" sz="quarter" idx="12"/>
          </p:nvPr>
        </p:nvSpPr>
        <p:spPr/>
        <p:txBody>
          <a:bodyPr/>
          <a:lstStyle/>
          <a:p>
            <a:fld id="{6E91CC32-6A6B-4E2E-BBA1-6864F305DA26}" type="slidenum">
              <a:rPr lang="en-US" smtClean="0"/>
              <a:t>13</a:t>
            </a:fld>
            <a:endParaRPr lang="en-US"/>
          </a:p>
        </p:txBody>
      </p:sp>
      <p:pic>
        <p:nvPicPr>
          <p:cNvPr id="12" name="Content Placeholder 11">
            <a:extLst>
              <a:ext uri="{FF2B5EF4-FFF2-40B4-BE49-F238E27FC236}">
                <a16:creationId xmlns:a16="http://schemas.microsoft.com/office/drawing/2014/main" id="{62364FF4-5D68-96BF-53CB-E808AB4E39F7}"/>
              </a:ext>
            </a:extLst>
          </p:cNvPr>
          <p:cNvPicPr>
            <a:picLocks noGrp="1" noChangeAspect="1"/>
          </p:cNvPicPr>
          <p:nvPr>
            <p:ph sz="half" idx="2"/>
          </p:nvPr>
        </p:nvPicPr>
        <p:blipFill>
          <a:blip r:embed="rId3"/>
          <a:stretch>
            <a:fillRect/>
          </a:stretch>
        </p:blipFill>
        <p:spPr>
          <a:xfrm>
            <a:off x="6563753" y="1622023"/>
            <a:ext cx="4768850" cy="3445594"/>
          </a:xfrm>
        </p:spPr>
      </p:pic>
      <p:sp>
        <p:nvSpPr>
          <p:cNvPr id="13" name="TextBox 12">
            <a:extLst>
              <a:ext uri="{FF2B5EF4-FFF2-40B4-BE49-F238E27FC236}">
                <a16:creationId xmlns:a16="http://schemas.microsoft.com/office/drawing/2014/main" id="{3820DBCF-34A1-9C38-D174-81C2D57BBCC9}"/>
              </a:ext>
            </a:extLst>
          </p:cNvPr>
          <p:cNvSpPr txBox="1"/>
          <p:nvPr/>
        </p:nvSpPr>
        <p:spPr>
          <a:xfrm>
            <a:off x="6563753" y="5231739"/>
            <a:ext cx="5171047" cy="615553"/>
          </a:xfrm>
          <a:prstGeom prst="rect">
            <a:avLst/>
          </a:prstGeom>
          <a:noFill/>
        </p:spPr>
        <p:txBody>
          <a:bodyPr wrap="square" rtlCol="0">
            <a:spAutoFit/>
          </a:bodyPr>
          <a:lstStyle/>
          <a:p>
            <a:pPr indent="-457200"/>
            <a:r>
              <a:rPr lang="en-US" sz="800" dirty="0">
                <a:solidFill>
                  <a:srgbClr val="FFFFFF"/>
                </a:solidFill>
              </a:rPr>
              <a:t>Source: myeyes.net, 2023. "Product." Accessed on September 23, 2023. </a:t>
            </a:r>
            <a:r>
              <a:rPr lang="en-US" sz="800" dirty="0">
                <a:solidFill>
                  <a:srgbClr val="FFFFFF"/>
                </a:solidFill>
                <a:hlinkClick r:id="rId4"/>
              </a:rPr>
              <a:t>https://myeyes.net/product/icare-home2-tonometer-purchase/</a:t>
            </a:r>
            <a:endParaRPr lang="en-US" sz="800" dirty="0">
              <a:solidFill>
                <a:srgbClr val="FFFFFF"/>
              </a:solidFill>
            </a:endParaRPr>
          </a:p>
          <a:p>
            <a:endParaRPr lang="en-US" dirty="0"/>
          </a:p>
        </p:txBody>
      </p:sp>
    </p:spTree>
    <p:extLst>
      <p:ext uri="{BB962C8B-B14F-4D97-AF65-F5344CB8AC3E}">
        <p14:creationId xmlns:p14="http://schemas.microsoft.com/office/powerpoint/2010/main" val="21841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E8C8E-AE34-FF17-AC62-F1D28996FF52}"/>
              </a:ext>
            </a:extLst>
          </p:cNvPr>
          <p:cNvSpPr>
            <a:spLocks noGrp="1"/>
          </p:cNvSpPr>
          <p:nvPr>
            <p:ph type="title"/>
          </p:nvPr>
        </p:nvSpPr>
        <p:spPr>
          <a:xfrm>
            <a:off x="305649" y="743803"/>
            <a:ext cx="5056173" cy="596800"/>
          </a:xfrm>
        </p:spPr>
        <p:txBody>
          <a:bodyPr>
            <a:normAutofit/>
          </a:bodyPr>
          <a:lstStyle/>
          <a:p>
            <a:r>
              <a:rPr lang="en-US" sz="3600" dirty="0"/>
              <a:t>Recommendation</a:t>
            </a:r>
          </a:p>
        </p:txBody>
      </p:sp>
      <p:sp>
        <p:nvSpPr>
          <p:cNvPr id="8" name="Text Placeholder 7">
            <a:extLst>
              <a:ext uri="{FF2B5EF4-FFF2-40B4-BE49-F238E27FC236}">
                <a16:creationId xmlns:a16="http://schemas.microsoft.com/office/drawing/2014/main" id="{2A5B78CC-3D30-D141-EA4B-67FD1AEECD11}"/>
              </a:ext>
            </a:extLst>
          </p:cNvPr>
          <p:cNvSpPr>
            <a:spLocks noGrp="1"/>
          </p:cNvSpPr>
          <p:nvPr>
            <p:ph type="body" idx="1"/>
          </p:nvPr>
        </p:nvSpPr>
        <p:spPr>
          <a:xfrm>
            <a:off x="366069" y="1572654"/>
            <a:ext cx="4525706" cy="596800"/>
          </a:xfrm>
        </p:spPr>
        <p:txBody>
          <a:bodyPr/>
          <a:lstStyle/>
          <a:p>
            <a:r>
              <a:rPr lang="en-US" dirty="0"/>
              <a:t>Why utilize this device?</a:t>
            </a:r>
          </a:p>
        </p:txBody>
      </p:sp>
      <p:sp>
        <p:nvSpPr>
          <p:cNvPr id="9" name="Content Placeholder 8">
            <a:extLst>
              <a:ext uri="{FF2B5EF4-FFF2-40B4-BE49-F238E27FC236}">
                <a16:creationId xmlns:a16="http://schemas.microsoft.com/office/drawing/2014/main" id="{7784F636-C8CF-5E58-442A-27CA9FD0E019}"/>
              </a:ext>
            </a:extLst>
          </p:cNvPr>
          <p:cNvSpPr>
            <a:spLocks noGrp="1"/>
          </p:cNvSpPr>
          <p:nvPr>
            <p:ph sz="half" idx="2"/>
          </p:nvPr>
        </p:nvSpPr>
        <p:spPr>
          <a:xfrm>
            <a:off x="366069" y="2401505"/>
            <a:ext cx="6037118" cy="3506708"/>
          </a:xfrm>
        </p:spPr>
        <p:txBody>
          <a:bodyPr>
            <a:normAutofit/>
          </a:bodyPr>
          <a:lstStyle/>
          <a:p>
            <a:r>
              <a:rPr lang="en-US" sz="1400" dirty="0"/>
              <a:t>CDC’s Vision Health Initiative (VHI) for blindness</a:t>
            </a:r>
          </a:p>
          <a:p>
            <a:r>
              <a:rPr lang="en-US" sz="1400" dirty="0"/>
              <a:t>Social Determinants of Health</a:t>
            </a:r>
          </a:p>
          <a:p>
            <a:r>
              <a:rPr lang="en-US" sz="1400" dirty="0"/>
              <a:t>Value Based Medicine</a:t>
            </a:r>
          </a:p>
          <a:p>
            <a:pPr lvl="1"/>
            <a:r>
              <a:rPr lang="en-US" sz="1400" dirty="0"/>
              <a:t>Quality of life improvements</a:t>
            </a:r>
          </a:p>
          <a:p>
            <a:pPr lvl="1"/>
            <a:r>
              <a:rPr lang="en-US" sz="1400" dirty="0"/>
              <a:t>Cost effectiveness</a:t>
            </a:r>
          </a:p>
          <a:p>
            <a:pPr lvl="2"/>
            <a:r>
              <a:rPr lang="en-US" sz="1200" dirty="0"/>
              <a:t>Reduce clinic visits</a:t>
            </a:r>
          </a:p>
          <a:p>
            <a:pPr lvl="2"/>
            <a:r>
              <a:rPr lang="en-US" sz="1200" dirty="0"/>
              <a:t>Reduce medication costs</a:t>
            </a:r>
          </a:p>
          <a:p>
            <a:pPr lvl="2"/>
            <a:r>
              <a:rPr lang="en-US" sz="1200" dirty="0"/>
              <a:t>Precision treatments</a:t>
            </a:r>
          </a:p>
          <a:p>
            <a:pPr lvl="2"/>
            <a:r>
              <a:rPr lang="en-US" sz="1200" b="1" u="sng" dirty="0">
                <a:solidFill>
                  <a:srgbClr val="FF0000"/>
                </a:solidFill>
              </a:rPr>
              <a:t>ROI and Treatment costs are worth the QALYs gained.</a:t>
            </a:r>
          </a:p>
        </p:txBody>
      </p:sp>
      <p:sp>
        <p:nvSpPr>
          <p:cNvPr id="7" name="Slide Number Placeholder 6">
            <a:extLst>
              <a:ext uri="{FF2B5EF4-FFF2-40B4-BE49-F238E27FC236}">
                <a16:creationId xmlns:a16="http://schemas.microsoft.com/office/drawing/2014/main" id="{EF72A050-1122-3759-22D3-4F56D4545160}"/>
              </a:ext>
            </a:extLst>
          </p:cNvPr>
          <p:cNvSpPr>
            <a:spLocks noGrp="1"/>
          </p:cNvSpPr>
          <p:nvPr>
            <p:ph type="sldNum" sz="quarter" idx="12"/>
          </p:nvPr>
        </p:nvSpPr>
        <p:spPr/>
        <p:txBody>
          <a:bodyPr/>
          <a:lstStyle/>
          <a:p>
            <a:fld id="{6E91CC32-6A6B-4E2E-BBA1-6864F305DA26}" type="slidenum">
              <a:rPr lang="en-US" smtClean="0"/>
              <a:t>14</a:t>
            </a:fld>
            <a:endParaRPr lang="en-US"/>
          </a:p>
        </p:txBody>
      </p:sp>
      <p:pic>
        <p:nvPicPr>
          <p:cNvPr id="14" name="Picture 13">
            <a:extLst>
              <a:ext uri="{FF2B5EF4-FFF2-40B4-BE49-F238E27FC236}">
                <a16:creationId xmlns:a16="http://schemas.microsoft.com/office/drawing/2014/main" id="{399326BB-6DB0-805E-802B-408A83C2B577}"/>
              </a:ext>
            </a:extLst>
          </p:cNvPr>
          <p:cNvPicPr>
            <a:picLocks noChangeAspect="1"/>
          </p:cNvPicPr>
          <p:nvPr/>
        </p:nvPicPr>
        <p:blipFill>
          <a:blip r:embed="rId3"/>
          <a:stretch>
            <a:fillRect/>
          </a:stretch>
        </p:blipFill>
        <p:spPr>
          <a:xfrm>
            <a:off x="6830179" y="320093"/>
            <a:ext cx="4892848" cy="2093141"/>
          </a:xfrm>
          <a:prstGeom prst="rect">
            <a:avLst/>
          </a:prstGeom>
        </p:spPr>
      </p:pic>
      <p:pic>
        <p:nvPicPr>
          <p:cNvPr id="16" name="Picture 15">
            <a:extLst>
              <a:ext uri="{FF2B5EF4-FFF2-40B4-BE49-F238E27FC236}">
                <a16:creationId xmlns:a16="http://schemas.microsoft.com/office/drawing/2014/main" id="{0797EFC3-04F8-1834-1CB7-7EADC971988E}"/>
              </a:ext>
            </a:extLst>
          </p:cNvPr>
          <p:cNvPicPr>
            <a:picLocks noChangeAspect="1"/>
          </p:cNvPicPr>
          <p:nvPr/>
        </p:nvPicPr>
        <p:blipFill>
          <a:blip r:embed="rId4"/>
          <a:stretch>
            <a:fillRect/>
          </a:stretch>
        </p:blipFill>
        <p:spPr>
          <a:xfrm>
            <a:off x="6830178" y="3174551"/>
            <a:ext cx="3075821" cy="2612093"/>
          </a:xfrm>
          <a:prstGeom prst="rect">
            <a:avLst/>
          </a:prstGeom>
        </p:spPr>
      </p:pic>
      <p:sp>
        <p:nvSpPr>
          <p:cNvPr id="17" name="TextBox 16">
            <a:extLst>
              <a:ext uri="{FF2B5EF4-FFF2-40B4-BE49-F238E27FC236}">
                <a16:creationId xmlns:a16="http://schemas.microsoft.com/office/drawing/2014/main" id="{02E60F72-962E-0399-777D-80CF9296117C}"/>
              </a:ext>
            </a:extLst>
          </p:cNvPr>
          <p:cNvSpPr txBox="1"/>
          <p:nvPr/>
        </p:nvSpPr>
        <p:spPr>
          <a:xfrm>
            <a:off x="6830179" y="2483001"/>
            <a:ext cx="5003540" cy="584775"/>
          </a:xfrm>
          <a:prstGeom prst="rect">
            <a:avLst/>
          </a:prstGeom>
          <a:noFill/>
        </p:spPr>
        <p:txBody>
          <a:bodyPr wrap="square" rtlCol="0">
            <a:spAutoFit/>
          </a:bodyPr>
          <a:lstStyle/>
          <a:p>
            <a:pPr indent="-457200"/>
            <a:r>
              <a:rPr lang="en-US" sz="800" dirty="0"/>
              <a:t>Source: Gary C Brown, MD MBA, Melissa M Brown, MD MN MBA, Sanjay Sharma, MD MSc(</a:t>
            </a:r>
            <a:r>
              <a:rPr lang="en-US" sz="800" dirty="0" err="1"/>
              <a:t>epid</a:t>
            </a:r>
            <a:r>
              <a:rPr lang="en-US" sz="800" dirty="0"/>
              <a:t>) MBA, Heidi Brown, BS, Lindsay </a:t>
            </a:r>
            <a:r>
              <a:rPr lang="en-US" sz="800" dirty="0" err="1"/>
              <a:t>Smithen</a:t>
            </a:r>
            <a:r>
              <a:rPr lang="en-US" sz="800" dirty="0"/>
              <a:t>, MD, David B </a:t>
            </a:r>
            <a:r>
              <a:rPr lang="en-US" sz="800" dirty="0" err="1"/>
              <a:t>Leeser</a:t>
            </a:r>
            <a:r>
              <a:rPr lang="en-US" sz="800" dirty="0"/>
              <a:t>, MD, and George Beauchamp, MD, 2004.</a:t>
            </a:r>
          </a:p>
          <a:p>
            <a:pPr indent="-457200"/>
            <a:r>
              <a:rPr lang="en-US" sz="800" dirty="0"/>
              <a:t>"Value-Based Medicine and Ophthalmology: An Appraisal Of Cost-Utility Analyses."</a:t>
            </a:r>
          </a:p>
          <a:p>
            <a:pPr indent="-457200"/>
            <a:r>
              <a:rPr lang="en-US" sz="800" dirty="0"/>
              <a:t>Trans Am </a:t>
            </a:r>
            <a:r>
              <a:rPr lang="en-US" sz="800" dirty="0" err="1"/>
              <a:t>Ophthalmol</a:t>
            </a:r>
            <a:r>
              <a:rPr lang="en-US" sz="800" dirty="0"/>
              <a:t> Soc 2004, no. 102 (December): 177-185, PMID: 15747756;</a:t>
            </a:r>
            <a:endParaRPr lang="en-US" dirty="0"/>
          </a:p>
        </p:txBody>
      </p:sp>
      <p:sp>
        <p:nvSpPr>
          <p:cNvPr id="18" name="TextBox 17">
            <a:extLst>
              <a:ext uri="{FF2B5EF4-FFF2-40B4-BE49-F238E27FC236}">
                <a16:creationId xmlns:a16="http://schemas.microsoft.com/office/drawing/2014/main" id="{BC50BD20-5B0D-2ECB-DACF-3C94AD52DF20}"/>
              </a:ext>
            </a:extLst>
          </p:cNvPr>
          <p:cNvSpPr txBox="1"/>
          <p:nvPr/>
        </p:nvSpPr>
        <p:spPr>
          <a:xfrm>
            <a:off x="6830178" y="5903893"/>
            <a:ext cx="5139084" cy="584775"/>
          </a:xfrm>
          <a:prstGeom prst="rect">
            <a:avLst/>
          </a:prstGeom>
          <a:noFill/>
        </p:spPr>
        <p:txBody>
          <a:bodyPr wrap="square" rtlCol="0">
            <a:spAutoFit/>
          </a:bodyPr>
          <a:lstStyle/>
          <a:p>
            <a:pPr indent="-457200"/>
            <a:r>
              <a:rPr lang="en-US" sz="800" dirty="0"/>
              <a:t>Source: Gary C Brown, MD MBA, Melissa M Brown, MD MN MBA, Sanjay Sharma, MD MSc(</a:t>
            </a:r>
            <a:r>
              <a:rPr lang="en-US" sz="800" dirty="0" err="1"/>
              <a:t>epid</a:t>
            </a:r>
            <a:r>
              <a:rPr lang="en-US" sz="800" dirty="0"/>
              <a:t>) MBA, Heidi Brown, BS, Lindsay </a:t>
            </a:r>
            <a:r>
              <a:rPr lang="en-US" sz="800" dirty="0" err="1"/>
              <a:t>Smithen</a:t>
            </a:r>
            <a:r>
              <a:rPr lang="en-US" sz="800" dirty="0"/>
              <a:t>, MD, David B </a:t>
            </a:r>
            <a:r>
              <a:rPr lang="en-US" sz="800" dirty="0" err="1"/>
              <a:t>Leeser</a:t>
            </a:r>
            <a:r>
              <a:rPr lang="en-US" sz="800" dirty="0"/>
              <a:t>, MD, and George Beauchamp, MD, 2004.</a:t>
            </a:r>
          </a:p>
          <a:p>
            <a:pPr indent="-457200"/>
            <a:r>
              <a:rPr lang="en-US" sz="800" dirty="0"/>
              <a:t>"Value-Based Medicine and Ophthalmology: An Appraisal Of Cost-Utility Analyses."</a:t>
            </a:r>
          </a:p>
          <a:p>
            <a:pPr indent="-457200"/>
            <a:r>
              <a:rPr lang="en-US" sz="800" dirty="0"/>
              <a:t>Trans Am </a:t>
            </a:r>
            <a:r>
              <a:rPr lang="en-US" sz="800" dirty="0" err="1"/>
              <a:t>Ophthalmol</a:t>
            </a:r>
            <a:r>
              <a:rPr lang="en-US" sz="800" dirty="0"/>
              <a:t> Soc 2004, no. 102 (December): 177-185, PMID: 15747756;</a:t>
            </a:r>
            <a:endParaRPr lang="en-US" dirty="0"/>
          </a:p>
        </p:txBody>
      </p:sp>
    </p:spTree>
    <p:extLst>
      <p:ext uri="{BB962C8B-B14F-4D97-AF65-F5344CB8AC3E}">
        <p14:creationId xmlns:p14="http://schemas.microsoft.com/office/powerpoint/2010/main" val="3711310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73427-FE9A-13F7-2056-5F6821AC34FE}"/>
              </a:ext>
            </a:extLst>
          </p:cNvPr>
          <p:cNvSpPr>
            <a:spLocks noGrp="1"/>
          </p:cNvSpPr>
          <p:nvPr>
            <p:ph type="body" idx="1"/>
          </p:nvPr>
        </p:nvSpPr>
        <p:spPr>
          <a:xfrm>
            <a:off x="187569" y="205155"/>
            <a:ext cx="9221493" cy="568568"/>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6" name="Slide Number Placeholder 5">
            <a:extLst>
              <a:ext uri="{FF2B5EF4-FFF2-40B4-BE49-F238E27FC236}">
                <a16:creationId xmlns:a16="http://schemas.microsoft.com/office/drawing/2014/main" id="{838B5740-93A4-697A-6913-229744087A31}"/>
              </a:ext>
            </a:extLst>
          </p:cNvPr>
          <p:cNvSpPr>
            <a:spLocks noGrp="1"/>
          </p:cNvSpPr>
          <p:nvPr>
            <p:ph type="sldNum" sz="quarter" idx="12"/>
          </p:nvPr>
        </p:nvSpPr>
        <p:spPr/>
        <p:txBody>
          <a:bodyPr/>
          <a:lstStyle/>
          <a:p>
            <a:fld id="{6E91CC32-6A6B-4E2E-BBA1-6864F305DA26}" type="slidenum">
              <a:rPr lang="en-US" smtClean="0"/>
              <a:t>15</a:t>
            </a:fld>
            <a:endParaRPr lang="en-US"/>
          </a:p>
        </p:txBody>
      </p:sp>
      <p:sp>
        <p:nvSpPr>
          <p:cNvPr id="7" name="TextBox 6">
            <a:extLst>
              <a:ext uri="{FF2B5EF4-FFF2-40B4-BE49-F238E27FC236}">
                <a16:creationId xmlns:a16="http://schemas.microsoft.com/office/drawing/2014/main" id="{5D8D1517-0429-9EF3-E097-013FE04A7FCB}"/>
              </a:ext>
            </a:extLst>
          </p:cNvPr>
          <p:cNvSpPr txBox="1"/>
          <p:nvPr/>
        </p:nvSpPr>
        <p:spPr>
          <a:xfrm>
            <a:off x="187569" y="907909"/>
            <a:ext cx="11751658" cy="5724644"/>
          </a:xfrm>
          <a:prstGeom prst="rect">
            <a:avLst/>
          </a:prstGeom>
          <a:noFill/>
        </p:spPr>
        <p:txBody>
          <a:bodyPr wrap="square" rtlCol="0">
            <a:spAutoFit/>
          </a:bodyPr>
          <a:lstStyle/>
          <a:p>
            <a:pPr marL="285750" indent="-457200">
              <a:buFont typeface="Arial" panose="020B0604020202020204" pitchFamily="34" charset="0"/>
              <a:buChar char="•"/>
            </a:pPr>
            <a:r>
              <a:rPr lang="en-US" sz="1200" dirty="0" err="1">
                <a:latin typeface="Calibri" panose="020F0502020204030204" pitchFamily="34" charset="0"/>
                <a:ea typeface="Calibri" panose="020F0502020204030204" pitchFamily="34" charset="0"/>
                <a:cs typeface="Calibri" panose="020F0502020204030204" pitchFamily="34" charset="0"/>
              </a:rPr>
              <a:t>Blagoj</a:t>
            </a:r>
            <a:r>
              <a:rPr lang="en-US" sz="1200" dirty="0">
                <a:latin typeface="Calibri" panose="020F0502020204030204" pitchFamily="34" charset="0"/>
                <a:ea typeface="Calibri" panose="020F0502020204030204" pitchFamily="34" charset="0"/>
                <a:cs typeface="Calibri" panose="020F0502020204030204" pitchFamily="34" charset="0"/>
              </a:rPr>
              <a:t> </a:t>
            </a:r>
            <a:r>
              <a:rPr lang="en-US" sz="1200" dirty="0" err="1">
                <a:latin typeface="Calibri" panose="020F0502020204030204" pitchFamily="34" charset="0"/>
                <a:ea typeface="Calibri" panose="020F0502020204030204" pitchFamily="34" charset="0"/>
                <a:cs typeface="Calibri" panose="020F0502020204030204" pitchFamily="34" charset="0"/>
              </a:rPr>
              <a:t>Ristevski</a:t>
            </a:r>
            <a:r>
              <a:rPr lang="en-US" sz="1200" dirty="0">
                <a:latin typeface="Calibri" panose="020F0502020204030204" pitchFamily="34" charset="0"/>
                <a:ea typeface="Calibri" panose="020F0502020204030204" pitchFamily="34" charset="0"/>
                <a:cs typeface="Calibri" panose="020F0502020204030204" pitchFamily="34" charset="0"/>
              </a:rPr>
              <a:t> and Ming Chen, 2018. "Big Data Analytics in Medicine and Healthcare." </a:t>
            </a:r>
            <a:r>
              <a:rPr lang="en-US" sz="1200" i="1" dirty="0">
                <a:latin typeface="Calibri" panose="020F0502020204030204" pitchFamily="34" charset="0"/>
                <a:ea typeface="Calibri" panose="020F0502020204030204" pitchFamily="34" charset="0"/>
                <a:cs typeface="Calibri" panose="020F0502020204030204" pitchFamily="34" charset="0"/>
              </a:rPr>
              <a:t>J </a:t>
            </a:r>
            <a:r>
              <a:rPr lang="en-US" sz="1200" i="1" dirty="0" err="1">
                <a:latin typeface="Calibri" panose="020F0502020204030204" pitchFamily="34" charset="0"/>
                <a:ea typeface="Calibri" panose="020F0502020204030204" pitchFamily="34" charset="0"/>
                <a:cs typeface="Calibri" panose="020F0502020204030204" pitchFamily="34" charset="0"/>
              </a:rPr>
              <a:t>Integr</a:t>
            </a:r>
            <a:r>
              <a:rPr lang="en-US" sz="1200" i="1" dirty="0">
                <a:latin typeface="Calibri" panose="020F0502020204030204" pitchFamily="34" charset="0"/>
                <a:ea typeface="Calibri" panose="020F0502020204030204" pitchFamily="34" charset="0"/>
                <a:cs typeface="Calibri" panose="020F0502020204030204" pitchFamily="34" charset="0"/>
              </a:rPr>
              <a:t> </a:t>
            </a:r>
            <a:r>
              <a:rPr lang="en-US" sz="1200" i="1" dirty="0" err="1">
                <a:latin typeface="Calibri" panose="020F0502020204030204" pitchFamily="34" charset="0"/>
                <a:ea typeface="Calibri" panose="020F0502020204030204" pitchFamily="34" charset="0"/>
                <a:cs typeface="Calibri" panose="020F0502020204030204" pitchFamily="34" charset="0"/>
              </a:rPr>
              <a:t>Bioinform</a:t>
            </a:r>
            <a:r>
              <a:rPr lang="en-US" sz="1200" i="1"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15, no. 3 (September): 1-5, </a:t>
            </a:r>
            <a:r>
              <a:rPr lang="en-US" sz="1200" dirty="0">
                <a:latin typeface="Calibri" panose="020F0502020204030204" pitchFamily="34" charset="0"/>
                <a:ea typeface="Calibri" panose="020F0502020204030204" pitchFamily="34" charset="0"/>
                <a:cs typeface="Calibri" panose="020F0502020204030204" pitchFamily="34" charset="0"/>
                <a:hlinkClick r:id="rId2"/>
              </a:rPr>
              <a:t>https://doi.org/10.1515/jib-2017-0030</a:t>
            </a:r>
            <a:endParaRPr lang="en-US" sz="1200" dirty="0">
              <a:latin typeface="Calibri" panose="020F0502020204030204" pitchFamily="34" charset="0"/>
              <a:ea typeface="Calibri" panose="020F0502020204030204" pitchFamily="34" charset="0"/>
              <a:cs typeface="Calibri" panose="020F0502020204030204" pitchFamily="34" charset="0"/>
            </a:endParaRPr>
          </a:p>
          <a:p>
            <a:pPr indent="-457200"/>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CDC, 2023. "Social Determinants of Health, Health Equity, and Vision Loss." Accessed on October 28, 2023. </a:t>
            </a:r>
            <a:r>
              <a:rPr lang="en-US" sz="1200" dirty="0">
                <a:latin typeface="Calibri" panose="020F0502020204030204" pitchFamily="34" charset="0"/>
                <a:ea typeface="Calibri" panose="020F0502020204030204" pitchFamily="34" charset="0"/>
                <a:cs typeface="Calibri" panose="020F0502020204030204" pitchFamily="34" charset="0"/>
                <a:hlinkClick r:id="rId3"/>
              </a:rPr>
              <a:t>https://www.cdc.gov/visionhealth/determinants/index.html</a:t>
            </a:r>
            <a:endParaRPr lang="en-US" sz="1200" dirty="0">
              <a:latin typeface="Calibri" panose="020F0502020204030204" pitchFamily="34" charset="0"/>
              <a:ea typeface="Calibri" panose="020F0502020204030204" pitchFamily="34" charset="0"/>
              <a:cs typeface="Calibri" panose="020F0502020204030204" pitchFamily="34" charset="0"/>
            </a:endParaRPr>
          </a:p>
          <a:p>
            <a:pPr indent="-457200"/>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Cecilia S. Lee, MD,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Aneesha</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Morris, Russell N. Van Gelder, MD, PhD, and Aaron Y. Lee, MD, MSC, 2016."Evaluating Access to Eye Care in the Contiguous United States by Calculated Driving Time in the United States Medicare Population.“ </a:t>
            </a:r>
            <a:r>
              <a:rPr lang="en-US" sz="1200" i="1" dirty="0">
                <a:solidFill>
                  <a:srgbClr val="FFFFFF"/>
                </a:solidFill>
                <a:latin typeface="Calibri" panose="020F0502020204030204" pitchFamily="34" charset="0"/>
                <a:ea typeface="Calibri" panose="020F0502020204030204" pitchFamily="34" charset="0"/>
                <a:cs typeface="Calibri" panose="020F0502020204030204" pitchFamily="34" charset="0"/>
              </a:rPr>
              <a:t>Ophthalmology</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123, no.12 (December 2016): 2456-2461, </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hlinkClick r:id="rId4"/>
              </a:rPr>
              <a:t>https://doi.org/10.1016/j.ophtha.2016.08.015</a:t>
            </a:r>
            <a:endPar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indent="-457200"/>
            <a:endPar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CU Anschutz, 2023. "Department of Ophthalmology." Accessed on October 28, 2023. </a:t>
            </a:r>
            <a:r>
              <a:rPr lang="en-US" sz="1200" dirty="0">
                <a:latin typeface="Calibri" panose="020F0502020204030204" pitchFamily="34" charset="0"/>
                <a:ea typeface="Calibri" panose="020F0502020204030204" pitchFamily="34" charset="0"/>
                <a:cs typeface="Calibri" panose="020F0502020204030204" pitchFamily="34" charset="0"/>
                <a:hlinkClick r:id="rId5"/>
              </a:rPr>
              <a:t>https://medschool.cuanschutz.edu/ophthalmology/about-us</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FDANEWS, 2022. "</a:t>
            </a:r>
            <a:r>
              <a:rPr lang="en-US" sz="1200" dirty="0" err="1">
                <a:latin typeface="Calibri" panose="020F0502020204030204" pitchFamily="34" charset="0"/>
                <a:ea typeface="Calibri" panose="020F0502020204030204" pitchFamily="34" charset="0"/>
                <a:cs typeface="Calibri" panose="020F0502020204030204" pitchFamily="34" charset="0"/>
              </a:rPr>
              <a:t>Icare</a:t>
            </a:r>
            <a:r>
              <a:rPr lang="en-US" sz="1200" dirty="0">
                <a:latin typeface="Calibri" panose="020F0502020204030204" pitchFamily="34" charset="0"/>
                <a:ea typeface="Calibri" panose="020F0502020204030204" pitchFamily="34" charset="0"/>
                <a:cs typeface="Calibri" panose="020F0502020204030204" pitchFamily="34" charset="0"/>
              </a:rPr>
              <a:t> USA’s iCare Home2 Self-Tonometer Wins FDA’s 510(k) Clearance." Accessed on November 1, 2023.  https://www.fdanews.com/articles/207237-icare-usas-icare-home2-self-tonometer-wins-fdas-510k-clearance</a:t>
            </a:r>
          </a:p>
          <a:p>
            <a:pPr indent="-457200"/>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Gary C Brown, MD MBA, Melissa M Brown, MD MN MBA, Sanjay Sharma, MD MSc(</a:t>
            </a:r>
            <a:r>
              <a:rPr lang="en-US" sz="1200" dirty="0" err="1">
                <a:latin typeface="Calibri" panose="020F0502020204030204" pitchFamily="34" charset="0"/>
                <a:ea typeface="Calibri" panose="020F0502020204030204" pitchFamily="34" charset="0"/>
                <a:cs typeface="Calibri" panose="020F0502020204030204" pitchFamily="34" charset="0"/>
              </a:rPr>
              <a:t>epid</a:t>
            </a:r>
            <a:r>
              <a:rPr lang="en-US" sz="1200" dirty="0">
                <a:latin typeface="Calibri" panose="020F0502020204030204" pitchFamily="34" charset="0"/>
                <a:ea typeface="Calibri" panose="020F0502020204030204" pitchFamily="34" charset="0"/>
                <a:cs typeface="Calibri" panose="020F0502020204030204" pitchFamily="34" charset="0"/>
              </a:rPr>
              <a:t>) MBA, Heidi Brown, BS, Lindsay </a:t>
            </a:r>
            <a:r>
              <a:rPr lang="en-US" sz="1200" dirty="0" err="1">
                <a:latin typeface="Calibri" panose="020F0502020204030204" pitchFamily="34" charset="0"/>
                <a:ea typeface="Calibri" panose="020F0502020204030204" pitchFamily="34" charset="0"/>
                <a:cs typeface="Calibri" panose="020F0502020204030204" pitchFamily="34" charset="0"/>
              </a:rPr>
              <a:t>Smithen</a:t>
            </a:r>
            <a:r>
              <a:rPr lang="en-US" sz="1200" dirty="0">
                <a:latin typeface="Calibri" panose="020F0502020204030204" pitchFamily="34" charset="0"/>
                <a:ea typeface="Calibri" panose="020F0502020204030204" pitchFamily="34" charset="0"/>
                <a:cs typeface="Calibri" panose="020F0502020204030204" pitchFamily="34" charset="0"/>
              </a:rPr>
              <a:t>, MD, David B </a:t>
            </a:r>
            <a:r>
              <a:rPr lang="en-US" sz="1200" dirty="0" err="1">
                <a:latin typeface="Calibri" panose="020F0502020204030204" pitchFamily="34" charset="0"/>
                <a:ea typeface="Calibri" panose="020F0502020204030204" pitchFamily="34" charset="0"/>
                <a:cs typeface="Calibri" panose="020F0502020204030204" pitchFamily="34" charset="0"/>
              </a:rPr>
              <a:t>Leeser</a:t>
            </a:r>
            <a:r>
              <a:rPr lang="en-US" sz="1200" dirty="0">
                <a:latin typeface="Calibri" panose="020F0502020204030204" pitchFamily="34" charset="0"/>
                <a:ea typeface="Calibri" panose="020F0502020204030204" pitchFamily="34" charset="0"/>
                <a:cs typeface="Calibri" panose="020F0502020204030204" pitchFamily="34" charset="0"/>
              </a:rPr>
              <a:t>, MD, and George Beauchamp, MD, 2004. "Value-Based Medicine and Ophthalmology: An Appraisal Of Cost-Utility </a:t>
            </a:r>
            <a:r>
              <a:rPr lang="en-US" sz="1200" dirty="0" err="1">
                <a:latin typeface="Calibri" panose="020F0502020204030204" pitchFamily="34" charset="0"/>
                <a:ea typeface="Calibri" panose="020F0502020204030204" pitchFamily="34" charset="0"/>
                <a:cs typeface="Calibri" panose="020F0502020204030204" pitchFamily="34" charset="0"/>
              </a:rPr>
              <a:t>Analyses."Trans</a:t>
            </a:r>
            <a:r>
              <a:rPr lang="en-US" sz="1200" dirty="0">
                <a:latin typeface="Calibri" panose="020F0502020204030204" pitchFamily="34" charset="0"/>
                <a:ea typeface="Calibri" panose="020F0502020204030204" pitchFamily="34" charset="0"/>
                <a:cs typeface="Calibri" panose="020F0502020204030204" pitchFamily="34" charset="0"/>
              </a:rPr>
              <a:t> Am </a:t>
            </a:r>
            <a:r>
              <a:rPr lang="en-US" sz="1200" dirty="0" err="1">
                <a:latin typeface="Calibri" panose="020F0502020204030204" pitchFamily="34" charset="0"/>
                <a:ea typeface="Calibri" panose="020F0502020204030204" pitchFamily="34" charset="0"/>
                <a:cs typeface="Calibri" panose="020F0502020204030204" pitchFamily="34" charset="0"/>
              </a:rPr>
              <a:t>Ophthalmol</a:t>
            </a:r>
            <a:r>
              <a:rPr lang="en-US" sz="1200" dirty="0">
                <a:latin typeface="Calibri" panose="020F0502020204030204" pitchFamily="34" charset="0"/>
                <a:ea typeface="Calibri" panose="020F0502020204030204" pitchFamily="34" charset="0"/>
                <a:cs typeface="Calibri" panose="020F0502020204030204" pitchFamily="34" charset="0"/>
              </a:rPr>
              <a:t> Soc 2004, no. 102 (December): 177-185, PMID: 15747756; PMCID: PMC1280098.</a:t>
            </a:r>
          </a:p>
          <a:p>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Gary C. Brown, MD, MBA; Melissa M. Brown, MD, MN, MBA; Joshua D. Stein, MD, MSc, MS; Richard P. Wilson, MD; and George L. Spaeth, MD, 2014. "Measuring the Impact of Glaucoma and the Value of Treatment: A primer on value-based medicine.“ </a:t>
            </a:r>
            <a:r>
              <a:rPr lang="en-US" sz="1200" i="1" dirty="0">
                <a:latin typeface="Calibri" panose="020F0502020204030204" pitchFamily="34" charset="0"/>
                <a:ea typeface="Calibri" panose="020F0502020204030204" pitchFamily="34" charset="0"/>
                <a:cs typeface="Calibri" panose="020F0502020204030204" pitchFamily="34" charset="0"/>
              </a:rPr>
              <a:t>Glaucoma Today</a:t>
            </a:r>
            <a:r>
              <a:rPr lang="en-US" sz="1200" dirty="0">
                <a:latin typeface="Calibri" panose="020F0502020204030204" pitchFamily="34" charset="0"/>
                <a:ea typeface="Calibri" panose="020F0502020204030204" pitchFamily="34" charset="0"/>
                <a:cs typeface="Calibri" panose="020F0502020204030204" pitchFamily="34" charset="0"/>
              </a:rPr>
              <a:t>. March/April 2014. </a:t>
            </a:r>
          </a:p>
          <a:p>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Gary C. Brown and Melissa M. Brown, 2019. "Patient Preference-Based Comparative Effectiveness and Cost-Utility Analysis of the </a:t>
            </a:r>
            <a:r>
              <a:rPr lang="en-US" sz="1200" dirty="0" err="1">
                <a:latin typeface="Calibri" panose="020F0502020204030204" pitchFamily="34" charset="0"/>
                <a:ea typeface="Calibri" panose="020F0502020204030204" pitchFamily="34" charset="0"/>
                <a:cs typeface="Calibri" panose="020F0502020204030204" pitchFamily="34" charset="0"/>
              </a:rPr>
              <a:t>Prostamides</a:t>
            </a:r>
            <a:r>
              <a:rPr lang="en-US" sz="1200" dirty="0">
                <a:latin typeface="Calibri" panose="020F0502020204030204" pitchFamily="34" charset="0"/>
                <a:ea typeface="Calibri" panose="020F0502020204030204" pitchFamily="34" charset="0"/>
                <a:cs typeface="Calibri" panose="020F0502020204030204" pitchFamily="34" charset="0"/>
              </a:rPr>
              <a:t> for Open-Angle Glaucoma.“</a:t>
            </a:r>
          </a:p>
          <a:p>
            <a:pPr indent="-457200"/>
            <a:r>
              <a:rPr lang="en-US" sz="1200" dirty="0">
                <a:latin typeface="Calibri" panose="020F0502020204030204" pitchFamily="34" charset="0"/>
                <a:ea typeface="Calibri" panose="020F0502020204030204" pitchFamily="34" charset="0"/>
                <a:cs typeface="Calibri" panose="020F0502020204030204" pitchFamily="34" charset="0"/>
              </a:rPr>
              <a:t>Journal of Ocular Pharmacology and Therapeutics 35, no. 3 (April),  https://doi.org/10.1089/jop.2018.0114</a:t>
            </a:r>
          </a:p>
          <a:p>
            <a:pPr indent="-457200"/>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iCare, 2023. "iCare HOME2." Accessed on September 19, 2023. </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hlinkClick r:id="rId6"/>
              </a:rPr>
              <a:t>https://www.icare-world.com/us/product/icare-home2/</a:t>
            </a:r>
            <a:endPar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indent="-457200"/>
            <a:endPar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kern="100" dirty="0">
                <a:effectLst/>
                <a:latin typeface="Calibri" panose="020F0502020204030204" pitchFamily="34" charset="0"/>
                <a:ea typeface="Calibri" panose="020F0502020204030204" pitchFamily="34" charset="0"/>
                <a:cs typeface="Calibri" panose="020F0502020204030204" pitchFamily="34" charset="0"/>
              </a:rPr>
              <a:t>iCare, 2023.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Icare</a:t>
            </a:r>
            <a:r>
              <a:rPr lang="en-US" sz="1200" kern="100" dirty="0">
                <a:effectLst/>
                <a:latin typeface="Calibri" panose="020F0502020204030204" pitchFamily="34" charset="0"/>
                <a:ea typeface="Calibri" panose="020F0502020204030204" pitchFamily="34" charset="0"/>
                <a:cs typeface="Calibri" panose="020F0502020204030204" pitchFamily="34" charset="0"/>
              </a:rPr>
              <a:t> CLINIC,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Icare</a:t>
            </a:r>
            <a:r>
              <a:rPr lang="en-US" sz="1200" kern="100" dirty="0">
                <a:effectLst/>
                <a:latin typeface="Calibri" panose="020F0502020204030204" pitchFamily="34" charset="0"/>
                <a:ea typeface="Calibri" panose="020F0502020204030204" pitchFamily="34" charset="0"/>
                <a:cs typeface="Calibri" panose="020F0502020204030204" pitchFamily="34" charset="0"/>
              </a:rPr>
              <a:t> EXPORT, and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Icare</a:t>
            </a:r>
            <a:r>
              <a:rPr lang="en-US" sz="1200" kern="100" dirty="0">
                <a:effectLst/>
                <a:latin typeface="Calibri" panose="020F0502020204030204" pitchFamily="34" charset="0"/>
                <a:ea typeface="Calibri" panose="020F0502020204030204" pitchFamily="34" charset="0"/>
                <a:cs typeface="Calibri" panose="020F0502020204030204" pitchFamily="34" charset="0"/>
              </a:rPr>
              <a:t> PATIENT app INSTRUCTION MANUAL FOR PATIENTS.” Accessed on September 30, 2023. </a:t>
            </a:r>
            <a:r>
              <a:rPr lang="en-US" sz="1200" u="sng" kern="100" dirty="0">
                <a:solidFill>
                  <a:srgbClr val="467886"/>
                </a:solidFill>
                <a:effectLst/>
                <a:latin typeface="Calibri" panose="020F0502020204030204" pitchFamily="34" charset="0"/>
                <a:ea typeface="Calibri" panose="020F0502020204030204" pitchFamily="34" charset="0"/>
                <a:cs typeface="Calibri" panose="020F0502020204030204" pitchFamily="34" charset="0"/>
                <a:hlinkClick r:id="rId7"/>
              </a:rPr>
              <a:t>https://www.icare-world.com/wp-content/uploads/2021/07/TS02-014-US-1.5-Icare-CLINIC-PATIENT-and-EXPORT-Instruction-Manual-for-Patient.pdf</a:t>
            </a:r>
            <a:endParaRPr lang="en-US" sz="1200" u="sng" kern="100" dirty="0">
              <a:solidFill>
                <a:srgbClr val="467886"/>
              </a:solidFill>
              <a:effectLst/>
              <a:latin typeface="Calibri" panose="020F0502020204030204" pitchFamily="34" charset="0"/>
              <a:ea typeface="Calibri" panose="020F0502020204030204" pitchFamily="34" charset="0"/>
              <a:cs typeface="Calibri" panose="020F0502020204030204" pitchFamily="34" charset="0"/>
            </a:endParaRPr>
          </a:p>
          <a:p>
            <a:pPr indent="-457200"/>
            <a:endParaRPr lang="en-US" sz="1200" u="sng" kern="100" dirty="0">
              <a:solidFill>
                <a:srgbClr val="467886"/>
              </a:solidFill>
              <a:effectLst/>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endParaRPr lang="en-US" sz="1200" u="sng" kern="100" dirty="0">
              <a:solidFill>
                <a:srgbClr val="467886"/>
              </a:solidFill>
              <a:effectLst/>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endParaRPr lang="en-US" sz="12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30480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EEB2AC-741A-2FD1-60F5-FFA043B239BD}"/>
              </a:ext>
            </a:extLst>
          </p:cNvPr>
          <p:cNvSpPr>
            <a:spLocks noGrp="1"/>
          </p:cNvSpPr>
          <p:nvPr>
            <p:ph type="title"/>
          </p:nvPr>
        </p:nvSpPr>
        <p:spPr>
          <a:xfrm>
            <a:off x="202879" y="180126"/>
            <a:ext cx="9956747" cy="417751"/>
          </a:xfrm>
        </p:spPr>
        <p:txBody>
          <a:bodyPr>
            <a:norm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References (continued)</a:t>
            </a:r>
          </a:p>
        </p:txBody>
      </p:sp>
      <p:sp>
        <p:nvSpPr>
          <p:cNvPr id="6" name="Content Placeholder 5">
            <a:extLst>
              <a:ext uri="{FF2B5EF4-FFF2-40B4-BE49-F238E27FC236}">
                <a16:creationId xmlns:a16="http://schemas.microsoft.com/office/drawing/2014/main" id="{9D1CC923-0273-501E-A439-2A9A756CB84C}"/>
              </a:ext>
            </a:extLst>
          </p:cNvPr>
          <p:cNvSpPr>
            <a:spLocks noGrp="1"/>
          </p:cNvSpPr>
          <p:nvPr>
            <p:ph idx="1"/>
          </p:nvPr>
        </p:nvSpPr>
        <p:spPr>
          <a:xfrm>
            <a:off x="202879" y="1007090"/>
            <a:ext cx="11509977" cy="5418726"/>
          </a:xfrm>
        </p:spPr>
        <p:txBody>
          <a:bodyPr>
            <a:normAutofit/>
          </a:bodyPr>
          <a:lstStyle/>
          <a:p>
            <a:pPr marL="285750" indent="-457200">
              <a:buFont typeface="Arial" panose="020B0604020202020204" pitchFamily="34" charset="0"/>
              <a:buChar char="•"/>
            </a:pPr>
            <a:r>
              <a:rPr lang="en-US" sz="1200" kern="100" dirty="0">
                <a:effectLst/>
                <a:latin typeface="Calibri" panose="020F0502020204030204" pitchFamily="34" charset="0"/>
                <a:ea typeface="Calibri" panose="020F0502020204030204" pitchFamily="34" charset="0"/>
                <a:cs typeface="Calibri" panose="020F0502020204030204" pitchFamily="34" charset="0"/>
              </a:rPr>
              <a:t>John Liu,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Ticiana</a:t>
            </a:r>
            <a:r>
              <a:rPr lang="en-US" sz="1200" kern="100" dirty="0">
                <a:effectLst/>
                <a:latin typeface="Calibri" panose="020F0502020204030204" pitchFamily="34" charset="0"/>
                <a:ea typeface="Calibri" panose="020F0502020204030204" pitchFamily="34" charset="0"/>
                <a:cs typeface="Calibri" panose="020F0502020204030204" pitchFamily="34" charset="0"/>
              </a:rPr>
              <a:t> De Francesco, Matthew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Schlenker</a:t>
            </a:r>
            <a:r>
              <a:rPr lang="en-US" sz="1200" kern="100" dirty="0">
                <a:effectLst/>
                <a:latin typeface="Calibri" panose="020F0502020204030204" pitchFamily="34" charset="0"/>
                <a:ea typeface="Calibri" panose="020F0502020204030204" pitchFamily="34" charset="0"/>
                <a:cs typeface="Calibri" panose="020F0502020204030204" pitchFamily="34" charset="0"/>
              </a:rPr>
              <a:t>, and Iqbal Ike Ahmed, 2020. "</a:t>
            </a:r>
            <a:r>
              <a:rPr lang="en-US" sz="1200" kern="100" dirty="0" err="1">
                <a:effectLst/>
                <a:latin typeface="Calibri" panose="020F0502020204030204" pitchFamily="34" charset="0"/>
                <a:ea typeface="Calibri" panose="020F0502020204030204" pitchFamily="34" charset="0"/>
                <a:cs typeface="Calibri" panose="020F0502020204030204" pitchFamily="34" charset="0"/>
              </a:rPr>
              <a:t>Icare</a:t>
            </a:r>
            <a:r>
              <a:rPr lang="en-US" sz="1200" kern="100" dirty="0">
                <a:effectLst/>
                <a:latin typeface="Calibri" panose="020F0502020204030204" pitchFamily="34" charset="0"/>
                <a:ea typeface="Calibri" panose="020F0502020204030204" pitchFamily="34" charset="0"/>
                <a:cs typeface="Calibri" panose="020F0502020204030204" pitchFamily="34" charset="0"/>
              </a:rPr>
              <a:t> Home Tonometer: A Review of Characteristics and Clinical Utility." </a:t>
            </a:r>
            <a:r>
              <a:rPr lang="en-US" sz="1200" i="1" kern="100" dirty="0">
                <a:effectLst/>
                <a:latin typeface="Calibri" panose="020F0502020204030204" pitchFamily="34" charset="0"/>
                <a:ea typeface="Calibri" panose="020F0502020204030204" pitchFamily="34" charset="0"/>
                <a:cs typeface="Calibri" panose="020F0502020204030204" pitchFamily="34" charset="0"/>
              </a:rPr>
              <a:t>Clin </a:t>
            </a:r>
            <a:r>
              <a:rPr lang="en-US" sz="1200" i="1" kern="100" dirty="0" err="1">
                <a:effectLst/>
                <a:latin typeface="Calibri" panose="020F0502020204030204" pitchFamily="34" charset="0"/>
                <a:ea typeface="Calibri" panose="020F0502020204030204" pitchFamily="34" charset="0"/>
                <a:cs typeface="Calibri" panose="020F0502020204030204" pitchFamily="34" charset="0"/>
              </a:rPr>
              <a:t>Ophthalmol</a:t>
            </a:r>
            <a:r>
              <a:rPr lang="en-US" sz="1200" i="1" kern="100" dirty="0">
                <a:effectLst/>
                <a:latin typeface="Calibri" panose="020F0502020204030204" pitchFamily="34" charset="0"/>
                <a:ea typeface="Calibri" panose="020F0502020204030204" pitchFamily="34" charset="0"/>
                <a:cs typeface="Calibri" panose="020F0502020204030204" pitchFamily="34" charset="0"/>
              </a:rPr>
              <a:t> </a:t>
            </a:r>
            <a:r>
              <a:rPr lang="en-US" sz="1200" kern="100" dirty="0">
                <a:effectLst/>
                <a:latin typeface="Calibri" panose="020F0502020204030204" pitchFamily="34" charset="0"/>
                <a:ea typeface="Calibri" panose="020F0502020204030204" pitchFamily="34" charset="0"/>
                <a:cs typeface="Calibri" panose="020F0502020204030204" pitchFamily="34" charset="0"/>
              </a:rPr>
              <a:t>2020, no. 14 (Nov 23): 4031-4045, </a:t>
            </a:r>
            <a:r>
              <a:rPr lang="en-US" sz="1200" u="sng" kern="100" dirty="0">
                <a:solidFill>
                  <a:srgbClr val="467886"/>
                </a:solidFill>
                <a:effectLst/>
                <a:latin typeface="Calibri" panose="020F0502020204030204" pitchFamily="34" charset="0"/>
                <a:ea typeface="Calibri" panose="020F0502020204030204" pitchFamily="34" charset="0"/>
                <a:cs typeface="Calibri" panose="020F0502020204030204" pitchFamily="34" charset="0"/>
                <a:hlinkClick r:id="rId2"/>
              </a:rPr>
              <a:t>https://doi.org/10.2147/OPTH.S284844</a:t>
            </a:r>
            <a:endParaRPr lang="en-US" sz="1200" u="sng" kern="100" dirty="0">
              <a:solidFill>
                <a:srgbClr val="467886"/>
              </a:solidFill>
              <a:effectLst/>
              <a:latin typeface="Calibri" panose="020F0502020204030204" pitchFamily="34" charset="0"/>
              <a:ea typeface="Calibri" panose="020F0502020204030204" pitchFamily="34" charset="0"/>
              <a:cs typeface="Calibri" panose="020F0502020204030204" pitchFamily="34" charset="0"/>
            </a:endParaRPr>
          </a:p>
          <a:p>
            <a:pPr marL="285750" indent="-457200">
              <a:buFont typeface="Arial" panose="020B0604020202020204" pitchFamily="34" charset="0"/>
              <a:buChar char="•"/>
            </a:pPr>
            <a:r>
              <a:rPr lang="en-US" sz="1200" kern="100" dirty="0">
                <a:effectLst/>
                <a:latin typeface="Calibri" panose="020F0502020204030204" pitchFamily="34" charset="0"/>
                <a:ea typeface="Calibri" panose="020F0502020204030204" pitchFamily="34" charset="0"/>
                <a:cs typeface="Calibri" panose="020F0502020204030204" pitchFamily="34" charset="0"/>
              </a:rPr>
              <a:t>Joshua D. Stein, MD, MS; David D. Kim, BS; Will W. Peck, BS; et al, 2012. "Cost-effectiveness of Medications Compared With Laser Trabeculoplasty in Patients With Newly Diagnosed Open-Angle Glaucoma.“ </a:t>
            </a:r>
            <a:r>
              <a:rPr lang="en-US" sz="1200" i="1" kern="100" dirty="0">
                <a:effectLst/>
                <a:latin typeface="Calibri" panose="020F0502020204030204" pitchFamily="34" charset="0"/>
                <a:ea typeface="Calibri" panose="020F0502020204030204" pitchFamily="34" charset="0"/>
                <a:cs typeface="Calibri" panose="020F0502020204030204" pitchFamily="34" charset="0"/>
              </a:rPr>
              <a:t>Arch </a:t>
            </a:r>
            <a:r>
              <a:rPr lang="en-US" sz="1200" i="1" kern="100" dirty="0" err="1">
                <a:effectLst/>
                <a:latin typeface="Calibri" panose="020F0502020204030204" pitchFamily="34" charset="0"/>
                <a:ea typeface="Calibri" panose="020F0502020204030204" pitchFamily="34" charset="0"/>
                <a:cs typeface="Calibri" panose="020F0502020204030204" pitchFamily="34" charset="0"/>
              </a:rPr>
              <a:t>Ophthalmol</a:t>
            </a:r>
            <a:r>
              <a:rPr lang="en-US" sz="1200" i="1" kern="100" dirty="0">
                <a:effectLst/>
                <a:latin typeface="Calibri" panose="020F0502020204030204" pitchFamily="34" charset="0"/>
                <a:ea typeface="Calibri" panose="020F0502020204030204" pitchFamily="34" charset="0"/>
                <a:cs typeface="Calibri" panose="020F0502020204030204" pitchFamily="34" charset="0"/>
              </a:rPr>
              <a:t> </a:t>
            </a:r>
            <a:r>
              <a:rPr lang="en-US" sz="1200" kern="100" dirty="0">
                <a:effectLst/>
                <a:latin typeface="Calibri" panose="020F0502020204030204" pitchFamily="34" charset="0"/>
                <a:ea typeface="Calibri" panose="020F0502020204030204" pitchFamily="34" charset="0"/>
                <a:cs typeface="Calibri" panose="020F0502020204030204" pitchFamily="34" charset="0"/>
              </a:rPr>
              <a:t>130, no. 4 (February):497-505, https://doi.org/10.1001/archophthalmol.2011.2727</a:t>
            </a:r>
            <a:endPar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myeyes.net, 2023. "Product." Accessed on September 23, 2023. </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hlinkClick r:id="rId3"/>
              </a:rPr>
              <a:t>https://myeyes.net/product/icare-home2-tonometer-purchase/</a:t>
            </a:r>
            <a:endPar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indent="-457200">
              <a:lnSpc>
                <a:spcPct val="100000"/>
              </a:lnSpc>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Nancy M.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Holekamp</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MD; Steven B. Duff, MS; and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Yamina</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Rajput, MS, 2016. "Quality-Adjusted Life Years for the Retina Specialist." Retina Today (March 2016): 51-54.</a:t>
            </a:r>
          </a:p>
          <a:p>
            <a:pPr marL="285750" indent="-457200">
              <a:lnSpc>
                <a:spcPct val="100000"/>
              </a:lnSpc>
              <a:buFont typeface="Arial" panose="020B0604020202020204" pitchFamily="34" charset="0"/>
              <a:buChar char="•"/>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Omar A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Halawa</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Ajay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Kolli</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Gahee</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Oh, William G Mitchell, Robert J Glynn, Dae Hyun Kim, David S Friedman, and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Nazlee</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Zebardast</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2021. "Racial and socioeconomic differences in eye care utilization among Medicare beneficiaries with glaucoma.“ </a:t>
            </a:r>
            <a:r>
              <a:rPr lang="en-US" sz="1200" i="1" dirty="0">
                <a:solidFill>
                  <a:srgbClr val="FFFFFF"/>
                </a:solidFill>
                <a:latin typeface="Calibri" panose="020F0502020204030204" pitchFamily="34" charset="0"/>
                <a:ea typeface="Calibri" panose="020F0502020204030204" pitchFamily="34" charset="0"/>
                <a:cs typeface="Calibri" panose="020F0502020204030204" pitchFamily="34" charset="0"/>
              </a:rPr>
              <a:t>Ophthalmology</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129, no.4 (April 2022): 397-405, </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hlinkClick r:id="rId4"/>
              </a:rPr>
              <a:t>https://doi.org/10.1016/j.ophtha.2021.09.022</a:t>
            </a:r>
            <a:endPar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marL="285750" indent="-457200">
              <a:lnSpc>
                <a:spcPct val="100000"/>
              </a:lnSpc>
              <a:buFont typeface="Arial" panose="020B0604020202020204" pitchFamily="34" charset="0"/>
              <a:buChar char="•"/>
            </a:pPr>
            <a:r>
              <a:rPr lang="en-US" sz="1200" b="0" i="0" dirty="0">
                <a:effectLst/>
                <a:latin typeface="Calibri" panose="020F0502020204030204" pitchFamily="34" charset="0"/>
                <a:ea typeface="Calibri" panose="020F0502020204030204" pitchFamily="34" charset="0"/>
                <a:cs typeface="Calibri" panose="020F0502020204030204" pitchFamily="34" charset="0"/>
              </a:rPr>
              <a:t>Rohit Varma, Paul P. Lee, Ivan Goldberg, and Sameer Kotak, 2011. "An Assessment of the Health and Economic Burdens of Glaucoma." </a:t>
            </a:r>
            <a:r>
              <a:rPr lang="en-US" sz="1200" b="0" i="1" dirty="0">
                <a:effectLst/>
                <a:latin typeface="Calibri" panose="020F0502020204030204" pitchFamily="34" charset="0"/>
                <a:ea typeface="Calibri" panose="020F0502020204030204" pitchFamily="34" charset="0"/>
                <a:cs typeface="Calibri" panose="020F0502020204030204" pitchFamily="34" charset="0"/>
              </a:rPr>
              <a:t>Am J </a:t>
            </a:r>
            <a:r>
              <a:rPr lang="en-US" sz="1200" b="0" i="1" dirty="0" err="1">
                <a:effectLst/>
                <a:latin typeface="Calibri" panose="020F0502020204030204" pitchFamily="34" charset="0"/>
                <a:ea typeface="Calibri" panose="020F0502020204030204" pitchFamily="34" charset="0"/>
                <a:cs typeface="Calibri" panose="020F0502020204030204" pitchFamily="34" charset="0"/>
              </a:rPr>
              <a:t>Ophthalmol</a:t>
            </a:r>
            <a:r>
              <a:rPr lang="en-US" sz="1200" b="0" i="0" dirty="0">
                <a:effectLst/>
                <a:latin typeface="Calibri" panose="020F0502020204030204" pitchFamily="34" charset="0"/>
                <a:ea typeface="Calibri" panose="020F0502020204030204" pitchFamily="34" charset="0"/>
                <a:cs typeface="Calibri" panose="020F0502020204030204" pitchFamily="34" charset="0"/>
              </a:rPr>
              <a:t> 152, no. 4 (October): 515-522, </a:t>
            </a:r>
            <a:r>
              <a:rPr lang="en-US" sz="1200" u="sng" dirty="0">
                <a:latin typeface="Calibri" panose="020F0502020204030204" pitchFamily="34" charset="0"/>
                <a:ea typeface="Calibri" panose="020F0502020204030204" pitchFamily="34" charset="0"/>
                <a:cs typeface="Calibri" panose="020F0502020204030204" pitchFamily="34" charset="0"/>
              </a:rPr>
              <a:t>https://doi.org/10.1016/j.ajo.2011.06.004</a:t>
            </a:r>
          </a:p>
          <a:p>
            <a:pPr marL="285750" indent="-457200">
              <a:lnSpc>
                <a:spcPct val="100000"/>
              </a:lnSpc>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Shih et al, 2021. "Clinical and Economic Burden of Glaucoma by Disease Severity: A United States Claims-Based Analysis." Ophthalmology Glaucoma 4, no. 5 (October): 490-503, </a:t>
            </a:r>
            <a:r>
              <a:rPr lang="en-US" sz="1200" dirty="0">
                <a:latin typeface="Calibri" panose="020F0502020204030204" pitchFamily="34" charset="0"/>
                <a:ea typeface="Calibri" panose="020F0502020204030204" pitchFamily="34" charset="0"/>
                <a:cs typeface="Calibri" panose="020F0502020204030204" pitchFamily="34" charset="0"/>
                <a:hlinkClick r:id="rId5"/>
              </a:rPr>
              <a:t>https://doi.org/10.1016/j.ogla.2020.12.007</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lnSpc>
                <a:spcPct val="100000"/>
              </a:lnSpc>
              <a:buFont typeface="Arial" panose="020B0604020202020204" pitchFamily="34" charset="0"/>
              <a:buChar char="•"/>
            </a:pP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Tarun Arora,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Shveta</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Jindal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Balib</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Vishal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Aroraa</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Meenakshi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Wadhwania</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Anita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Pandaa</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Tanuj </a:t>
            </a:r>
            <a:r>
              <a:rPr lang="en-US" sz="1200" dirty="0" err="1">
                <a:solidFill>
                  <a:srgbClr val="FFFFFF"/>
                </a:solidFill>
                <a:latin typeface="Calibri" panose="020F0502020204030204" pitchFamily="34" charset="0"/>
                <a:ea typeface="Calibri" panose="020F0502020204030204" pitchFamily="34" charset="0"/>
                <a:cs typeface="Calibri" panose="020F0502020204030204" pitchFamily="34" charset="0"/>
              </a:rPr>
              <a:t>Dadaa</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 2015. "Diurnal versus office-hour intraocular pressure fluctuation in primary adult onset glaucoma.“ </a:t>
            </a:r>
            <a:r>
              <a:rPr lang="en-US" sz="1200" i="1" dirty="0">
                <a:solidFill>
                  <a:srgbClr val="FFFFFF"/>
                </a:solidFill>
                <a:latin typeface="Calibri" panose="020F0502020204030204" pitchFamily="34" charset="0"/>
                <a:ea typeface="Calibri" panose="020F0502020204030204" pitchFamily="34" charset="0"/>
                <a:cs typeface="Calibri" panose="020F0502020204030204" pitchFamily="34" charset="0"/>
              </a:rPr>
              <a:t>Journal of Optometry </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rPr>
              <a:t>8, no. 4 (October-December 2015): 239-243, </a:t>
            </a:r>
            <a:r>
              <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hlinkClick r:id="rId6"/>
              </a:rPr>
              <a:t>https://doi.org/10.1016/j.optom.2014.05.005</a:t>
            </a:r>
            <a:endParaRPr lang="en-US" sz="1200" dirty="0">
              <a:solidFill>
                <a:srgbClr val="FFFFFF"/>
              </a:solidFill>
              <a:latin typeface="Calibri" panose="020F0502020204030204" pitchFamily="34" charset="0"/>
              <a:ea typeface="Calibri" panose="020F0502020204030204" pitchFamily="34" charset="0"/>
              <a:cs typeface="Calibri" panose="020F0502020204030204" pitchFamily="34" charset="0"/>
            </a:endParaRPr>
          </a:p>
          <a:p>
            <a:pPr marL="285750" indent="-457200">
              <a:lnSpc>
                <a:spcPct val="100000"/>
              </a:lnSpc>
              <a:buFont typeface="Arial" panose="020B0604020202020204" pitchFamily="34" charset="0"/>
              <a:buChar char="•"/>
            </a:pPr>
            <a:r>
              <a:rPr lang="en-US" sz="1200" dirty="0">
                <a:latin typeface="Calibri" panose="020F0502020204030204" pitchFamily="34" charset="0"/>
                <a:ea typeface="Calibri" panose="020F0502020204030204" pitchFamily="34" charset="0"/>
                <a:cs typeface="Calibri" panose="020F0502020204030204" pitchFamily="34" charset="0"/>
              </a:rPr>
              <a:t>Thomas S, Hodge W, </a:t>
            </a:r>
            <a:r>
              <a:rPr lang="en-US" sz="1200" dirty="0" err="1">
                <a:latin typeface="Calibri" panose="020F0502020204030204" pitchFamily="34" charset="0"/>
                <a:ea typeface="Calibri" panose="020F0502020204030204" pitchFamily="34" charset="0"/>
                <a:cs typeface="Calibri" panose="020F0502020204030204" pitchFamily="34" charset="0"/>
              </a:rPr>
              <a:t>Malvankar</a:t>
            </a:r>
            <a:r>
              <a:rPr lang="en-US" sz="1200" dirty="0">
                <a:latin typeface="Calibri" panose="020F0502020204030204" pitchFamily="34" charset="0"/>
                <a:ea typeface="Calibri" panose="020F0502020204030204" pitchFamily="34" charset="0"/>
                <a:cs typeface="Calibri" panose="020F0502020204030204" pitchFamily="34" charset="0"/>
              </a:rPr>
              <a:t>-Mehta M, 2015. "The Cost-Effectiveness Analysis of </a:t>
            </a:r>
            <a:r>
              <a:rPr lang="en-US" sz="1200" dirty="0" err="1">
                <a:latin typeface="Calibri" panose="020F0502020204030204" pitchFamily="34" charset="0"/>
                <a:ea typeface="Calibri" panose="020F0502020204030204" pitchFamily="34" charset="0"/>
                <a:cs typeface="Calibri" panose="020F0502020204030204" pitchFamily="34" charset="0"/>
              </a:rPr>
              <a:t>Teleglaucoma</a:t>
            </a:r>
            <a:r>
              <a:rPr lang="en-US" sz="1200" dirty="0">
                <a:latin typeface="Calibri" panose="020F0502020204030204" pitchFamily="34" charset="0"/>
                <a:ea typeface="Calibri" panose="020F0502020204030204" pitchFamily="34" charset="0"/>
                <a:cs typeface="Calibri" panose="020F0502020204030204" pitchFamily="34" charset="0"/>
              </a:rPr>
              <a:t> Screening Device." </a:t>
            </a:r>
            <a:r>
              <a:rPr lang="en-US" sz="1200" dirty="0" err="1">
                <a:latin typeface="Calibri" panose="020F0502020204030204" pitchFamily="34" charset="0"/>
                <a:ea typeface="Calibri" panose="020F0502020204030204" pitchFamily="34" charset="0"/>
                <a:cs typeface="Calibri" panose="020F0502020204030204" pitchFamily="34" charset="0"/>
              </a:rPr>
              <a:t>PLoS</a:t>
            </a:r>
            <a:r>
              <a:rPr lang="en-US" sz="1200" dirty="0">
                <a:latin typeface="Calibri" panose="020F0502020204030204" pitchFamily="34" charset="0"/>
                <a:ea typeface="Calibri" panose="020F0502020204030204" pitchFamily="34" charset="0"/>
                <a:cs typeface="Calibri" panose="020F0502020204030204" pitchFamily="34" charset="0"/>
              </a:rPr>
              <a:t> ONE 10(9): e0137913. </a:t>
            </a:r>
            <a:r>
              <a:rPr lang="en-US" sz="1200" dirty="0">
                <a:latin typeface="Calibri" panose="020F0502020204030204" pitchFamily="34" charset="0"/>
                <a:ea typeface="Calibri" panose="020F0502020204030204" pitchFamily="34" charset="0"/>
                <a:cs typeface="Calibri" panose="020F0502020204030204" pitchFamily="34" charset="0"/>
                <a:hlinkClick r:id="rId7"/>
              </a:rPr>
              <a:t>https://doi.org/10.1371/journal.pone.0137913</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lnSpc>
                <a:spcPct val="100000"/>
              </a:lnSpc>
              <a:buFont typeface="Arial" panose="020B0604020202020204" pitchFamily="34" charset="0"/>
              <a:buChar char="•"/>
            </a:pPr>
            <a:r>
              <a:rPr lang="en-US" sz="1200" dirty="0" err="1">
                <a:latin typeface="Calibri" panose="020F0502020204030204" pitchFamily="34" charset="0"/>
                <a:ea typeface="Calibri" panose="020F0502020204030204" pitchFamily="34" charset="0"/>
                <a:cs typeface="Calibri" panose="020F0502020204030204" pitchFamily="34" charset="0"/>
              </a:rPr>
              <a:t>Wittel</a:t>
            </a:r>
            <a:r>
              <a:rPr lang="en-US" sz="1200" dirty="0">
                <a:latin typeface="Calibri" panose="020F0502020204030204" pitchFamily="34" charset="0"/>
                <a:ea typeface="Calibri" panose="020F0502020204030204" pitchFamily="34" charset="0"/>
                <a:cs typeface="Calibri" panose="020F0502020204030204" pitchFamily="34" charset="0"/>
              </a:rPr>
              <a:t>, Rachel, 2022. "Telemedicine Strengthens Glaucoma Diagnosis and Management." Accessed on October 28, 2023. </a:t>
            </a:r>
            <a:r>
              <a:rPr lang="en-US" sz="1200" dirty="0">
                <a:latin typeface="Calibri" panose="020F0502020204030204" pitchFamily="34" charset="0"/>
                <a:ea typeface="Calibri" panose="020F0502020204030204" pitchFamily="34" charset="0"/>
                <a:cs typeface="Calibri" panose="020F0502020204030204" pitchFamily="34" charset="0"/>
                <a:hlinkClick r:id="rId8"/>
              </a:rPr>
              <a:t>https://news.cuanschutz.edu/ophthalmology/telemedicine-strengthens-glaucoma-diagnosis-and-management</a:t>
            </a:r>
            <a:endParaRPr lang="en-US" sz="1200" dirty="0">
              <a:latin typeface="Calibri" panose="020F0502020204030204" pitchFamily="34" charset="0"/>
              <a:ea typeface="Calibri" panose="020F0502020204030204" pitchFamily="34" charset="0"/>
              <a:cs typeface="Calibri" panose="020F0502020204030204" pitchFamily="34" charset="0"/>
            </a:endParaRPr>
          </a:p>
          <a:p>
            <a:pPr marL="285750" indent="-457200">
              <a:lnSpc>
                <a:spcPct val="100000"/>
              </a:lnSpc>
              <a:buFont typeface="Arial" panose="020B0604020202020204" pitchFamily="34" charset="0"/>
              <a:buChar char="•"/>
            </a:pPr>
            <a:endParaRPr lang="en-US" sz="48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4000" dirty="0"/>
          </a:p>
          <a:p>
            <a:endParaRPr lang="en-US" dirty="0"/>
          </a:p>
        </p:txBody>
      </p:sp>
      <p:sp>
        <p:nvSpPr>
          <p:cNvPr id="4" name="Slide Number Placeholder 3">
            <a:extLst>
              <a:ext uri="{FF2B5EF4-FFF2-40B4-BE49-F238E27FC236}">
                <a16:creationId xmlns:a16="http://schemas.microsoft.com/office/drawing/2014/main" id="{68F0A38A-7106-5C1B-1847-9AC638523A1C}"/>
              </a:ext>
            </a:extLst>
          </p:cNvPr>
          <p:cNvSpPr>
            <a:spLocks noGrp="1"/>
          </p:cNvSpPr>
          <p:nvPr>
            <p:ph type="sldNum" sz="quarter" idx="12"/>
          </p:nvPr>
        </p:nvSpPr>
        <p:spPr/>
        <p:txBody>
          <a:bodyPr/>
          <a:lstStyle/>
          <a:p>
            <a:fld id="{6E91CC32-6A6B-4E2E-BBA1-6864F305DA26}" type="slidenum">
              <a:rPr lang="en-US" smtClean="0"/>
              <a:t>16</a:t>
            </a:fld>
            <a:endParaRPr lang="en-US"/>
          </a:p>
        </p:txBody>
      </p:sp>
    </p:spTree>
    <p:extLst>
      <p:ext uri="{BB962C8B-B14F-4D97-AF65-F5344CB8AC3E}">
        <p14:creationId xmlns:p14="http://schemas.microsoft.com/office/powerpoint/2010/main" val="355130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9FD5-8F95-BC96-330B-5E84BCE37C16}"/>
              </a:ext>
            </a:extLst>
          </p:cNvPr>
          <p:cNvSpPr>
            <a:spLocks noGrp="1"/>
          </p:cNvSpPr>
          <p:nvPr>
            <p:ph type="title"/>
          </p:nvPr>
        </p:nvSpPr>
        <p:spPr>
          <a:xfrm>
            <a:off x="133864" y="355640"/>
            <a:ext cx="10846556" cy="1304150"/>
          </a:xfrm>
        </p:spPr>
        <p:txBody>
          <a:bodyPr>
            <a:normAutofit/>
          </a:bodyPr>
          <a:lstStyle/>
          <a:p>
            <a:r>
              <a:rPr lang="en-US" sz="3600" dirty="0"/>
              <a:t>Scenario “Pitch”</a:t>
            </a:r>
          </a:p>
        </p:txBody>
      </p:sp>
      <p:sp>
        <p:nvSpPr>
          <p:cNvPr id="3" name="Content Placeholder 2">
            <a:extLst>
              <a:ext uri="{FF2B5EF4-FFF2-40B4-BE49-F238E27FC236}">
                <a16:creationId xmlns:a16="http://schemas.microsoft.com/office/drawing/2014/main" id="{F88FA01D-3A1D-5B80-B25D-4CB6FD96E3F5}"/>
              </a:ext>
            </a:extLst>
          </p:cNvPr>
          <p:cNvSpPr>
            <a:spLocks noGrp="1"/>
          </p:cNvSpPr>
          <p:nvPr>
            <p:ph sz="half" idx="1"/>
          </p:nvPr>
        </p:nvSpPr>
        <p:spPr>
          <a:xfrm>
            <a:off x="266424" y="1329646"/>
            <a:ext cx="5778579" cy="4446796"/>
          </a:xfrm>
        </p:spPr>
        <p:txBody>
          <a:bodyPr>
            <a:normAutofit/>
          </a:bodyPr>
          <a:lstStyle/>
          <a:p>
            <a:r>
              <a:rPr lang="en-US" sz="1800" dirty="0"/>
              <a:t>Department of Ophthalmology at University of Colorado Anschutz Medical Campus</a:t>
            </a:r>
          </a:p>
          <a:p>
            <a:pPr lvl="1"/>
            <a:r>
              <a:rPr lang="en-US" sz="1400" dirty="0" err="1"/>
              <a:t>Teleglaucoma</a:t>
            </a:r>
            <a:endParaRPr lang="en-US" sz="1400" dirty="0"/>
          </a:p>
          <a:p>
            <a:pPr lvl="1"/>
            <a:r>
              <a:rPr lang="en-US" sz="1400" dirty="0"/>
              <a:t>500-mile radius</a:t>
            </a:r>
          </a:p>
          <a:p>
            <a:pPr lvl="1"/>
            <a:r>
              <a:rPr lang="en-US" sz="1400" dirty="0"/>
              <a:t>Utilized iCare HOME (version 1)</a:t>
            </a:r>
          </a:p>
        </p:txBody>
      </p:sp>
      <p:pic>
        <p:nvPicPr>
          <p:cNvPr id="9" name="Content Placeholder 8">
            <a:extLst>
              <a:ext uri="{FF2B5EF4-FFF2-40B4-BE49-F238E27FC236}">
                <a16:creationId xmlns:a16="http://schemas.microsoft.com/office/drawing/2014/main" id="{C36A6621-B7BD-F9C0-614E-7F28F6334DE5}"/>
              </a:ext>
            </a:extLst>
          </p:cNvPr>
          <p:cNvPicPr>
            <a:picLocks noGrp="1" noChangeAspect="1"/>
          </p:cNvPicPr>
          <p:nvPr>
            <p:ph sz="half" idx="2"/>
          </p:nvPr>
        </p:nvPicPr>
        <p:blipFill>
          <a:blip r:embed="rId3"/>
          <a:stretch>
            <a:fillRect/>
          </a:stretch>
        </p:blipFill>
        <p:spPr>
          <a:xfrm>
            <a:off x="6110223" y="311383"/>
            <a:ext cx="5778580" cy="2832951"/>
          </a:xfrm>
        </p:spPr>
      </p:pic>
      <p:sp>
        <p:nvSpPr>
          <p:cNvPr id="7" name="Slide Number Placeholder 6">
            <a:extLst>
              <a:ext uri="{FF2B5EF4-FFF2-40B4-BE49-F238E27FC236}">
                <a16:creationId xmlns:a16="http://schemas.microsoft.com/office/drawing/2014/main" id="{5A7570B8-A2A6-CAC2-343B-5DE4E5B2F71D}"/>
              </a:ext>
            </a:extLst>
          </p:cNvPr>
          <p:cNvSpPr>
            <a:spLocks noGrp="1"/>
          </p:cNvSpPr>
          <p:nvPr>
            <p:ph type="sldNum" sz="quarter" idx="12"/>
          </p:nvPr>
        </p:nvSpPr>
        <p:spPr/>
        <p:txBody>
          <a:bodyPr/>
          <a:lstStyle/>
          <a:p>
            <a:fld id="{6E91CC32-6A6B-4E2E-BBA1-6864F305DA26}" type="slidenum">
              <a:rPr lang="en-US" smtClean="0"/>
              <a:t>2</a:t>
            </a:fld>
            <a:endParaRPr lang="en-US"/>
          </a:p>
        </p:txBody>
      </p:sp>
      <p:pic>
        <p:nvPicPr>
          <p:cNvPr id="11" name="Picture 10">
            <a:extLst>
              <a:ext uri="{FF2B5EF4-FFF2-40B4-BE49-F238E27FC236}">
                <a16:creationId xmlns:a16="http://schemas.microsoft.com/office/drawing/2014/main" id="{21FA0999-6BC2-7984-A26B-72DFC6D4A536}"/>
              </a:ext>
            </a:extLst>
          </p:cNvPr>
          <p:cNvPicPr>
            <a:picLocks noChangeAspect="1"/>
          </p:cNvPicPr>
          <p:nvPr/>
        </p:nvPicPr>
        <p:blipFill>
          <a:blip r:embed="rId4"/>
          <a:stretch>
            <a:fillRect/>
          </a:stretch>
        </p:blipFill>
        <p:spPr>
          <a:xfrm>
            <a:off x="6110223" y="3623200"/>
            <a:ext cx="3546023" cy="2683816"/>
          </a:xfrm>
          <a:prstGeom prst="rect">
            <a:avLst/>
          </a:prstGeom>
        </p:spPr>
      </p:pic>
      <p:sp>
        <p:nvSpPr>
          <p:cNvPr id="12" name="TextBox 11">
            <a:extLst>
              <a:ext uri="{FF2B5EF4-FFF2-40B4-BE49-F238E27FC236}">
                <a16:creationId xmlns:a16="http://schemas.microsoft.com/office/drawing/2014/main" id="{C1247A94-CF25-8590-2662-07B41A1F6A79}"/>
              </a:ext>
            </a:extLst>
          </p:cNvPr>
          <p:cNvSpPr txBox="1"/>
          <p:nvPr/>
        </p:nvSpPr>
        <p:spPr>
          <a:xfrm>
            <a:off x="6110223" y="3214490"/>
            <a:ext cx="5778580" cy="338554"/>
          </a:xfrm>
          <a:prstGeom prst="rect">
            <a:avLst/>
          </a:prstGeom>
          <a:noFill/>
        </p:spPr>
        <p:txBody>
          <a:bodyPr wrap="square" rtlCol="0">
            <a:spAutoFit/>
          </a:bodyPr>
          <a:lstStyle/>
          <a:p>
            <a:r>
              <a:rPr lang="en-US" sz="800" dirty="0"/>
              <a:t>Source: CU Anschutz, 2023. "Department of Ophthalmology." Accessed on October 28, 2023. </a:t>
            </a:r>
            <a:r>
              <a:rPr lang="en-US" sz="800" dirty="0">
                <a:hlinkClick r:id="rId5"/>
              </a:rPr>
              <a:t>https://medschool.cuanschutz.edu/ophthalmology/about-us</a:t>
            </a:r>
            <a:endParaRPr lang="en-US" sz="800" dirty="0"/>
          </a:p>
        </p:txBody>
      </p:sp>
      <p:sp>
        <p:nvSpPr>
          <p:cNvPr id="13" name="TextBox 12">
            <a:extLst>
              <a:ext uri="{FF2B5EF4-FFF2-40B4-BE49-F238E27FC236}">
                <a16:creationId xmlns:a16="http://schemas.microsoft.com/office/drawing/2014/main" id="{F14C200E-CD1D-AA7F-3A0B-9636A8DC3C22}"/>
              </a:ext>
            </a:extLst>
          </p:cNvPr>
          <p:cNvSpPr txBox="1"/>
          <p:nvPr/>
        </p:nvSpPr>
        <p:spPr>
          <a:xfrm>
            <a:off x="6096000" y="6329276"/>
            <a:ext cx="4886023" cy="461665"/>
          </a:xfrm>
          <a:prstGeom prst="rect">
            <a:avLst/>
          </a:prstGeom>
          <a:noFill/>
        </p:spPr>
        <p:txBody>
          <a:bodyPr wrap="square" rtlCol="0">
            <a:spAutoFit/>
          </a:bodyPr>
          <a:lstStyle/>
          <a:p>
            <a:r>
              <a:rPr lang="en-US" sz="800" dirty="0"/>
              <a:t>Source: </a:t>
            </a:r>
            <a:r>
              <a:rPr lang="en-US" sz="800" dirty="0" err="1"/>
              <a:t>Wittel</a:t>
            </a:r>
            <a:r>
              <a:rPr lang="en-US" sz="800" dirty="0"/>
              <a:t> Rachel, 2022. "Telemedicine Strengthens Glaucoma Diagnosis and Management." Accessed on October 28, 2023. </a:t>
            </a:r>
            <a:r>
              <a:rPr lang="en-US" sz="800" dirty="0">
                <a:hlinkClick r:id="rId6"/>
              </a:rPr>
              <a:t>https://news.cuanschutz.edu/ophthalmology/telemedicine-strengthens-glaucoma-diagnosis-and-management</a:t>
            </a:r>
            <a:endParaRPr lang="en-US" sz="800" dirty="0"/>
          </a:p>
        </p:txBody>
      </p:sp>
    </p:spTree>
    <p:extLst>
      <p:ext uri="{BB962C8B-B14F-4D97-AF65-F5344CB8AC3E}">
        <p14:creationId xmlns:p14="http://schemas.microsoft.com/office/powerpoint/2010/main" val="1500312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CEF84-0212-5B42-A02C-BD8F9E8DEE26}"/>
              </a:ext>
            </a:extLst>
          </p:cNvPr>
          <p:cNvSpPr>
            <a:spLocks noGrp="1"/>
          </p:cNvSpPr>
          <p:nvPr>
            <p:ph type="title"/>
          </p:nvPr>
        </p:nvSpPr>
        <p:spPr>
          <a:xfrm>
            <a:off x="244582" y="323306"/>
            <a:ext cx="5288711" cy="1304150"/>
          </a:xfrm>
        </p:spPr>
        <p:txBody>
          <a:bodyPr>
            <a:normAutofit/>
          </a:bodyPr>
          <a:lstStyle/>
          <a:p>
            <a:r>
              <a:rPr lang="en-US" sz="3600" dirty="0"/>
              <a:t>Glaucoma Problems</a:t>
            </a:r>
          </a:p>
        </p:txBody>
      </p:sp>
      <p:sp>
        <p:nvSpPr>
          <p:cNvPr id="3" name="Content Placeholder 2">
            <a:extLst>
              <a:ext uri="{FF2B5EF4-FFF2-40B4-BE49-F238E27FC236}">
                <a16:creationId xmlns:a16="http://schemas.microsoft.com/office/drawing/2014/main" id="{498F6793-6723-5E92-E390-3897A552EC64}"/>
              </a:ext>
            </a:extLst>
          </p:cNvPr>
          <p:cNvSpPr>
            <a:spLocks noGrp="1"/>
          </p:cNvSpPr>
          <p:nvPr>
            <p:ph sz="half" idx="1"/>
          </p:nvPr>
        </p:nvSpPr>
        <p:spPr>
          <a:xfrm>
            <a:off x="215204" y="1172573"/>
            <a:ext cx="5470488" cy="4101492"/>
          </a:xfrm>
        </p:spPr>
        <p:txBody>
          <a:bodyPr/>
          <a:lstStyle/>
          <a:p>
            <a:r>
              <a:rPr lang="en-US" sz="1800" dirty="0"/>
              <a:t>#1 cause of irreversible blindness worldwide</a:t>
            </a:r>
          </a:p>
          <a:p>
            <a:r>
              <a:rPr lang="en-US" sz="1800" dirty="0"/>
              <a:t>Medical Cost: $6.1 billion =&gt; $12 billion (2032)</a:t>
            </a:r>
          </a:p>
          <a:p>
            <a:r>
              <a:rPr lang="en-US" sz="1800" dirty="0"/>
              <a:t>Social Determinants of Health</a:t>
            </a:r>
          </a:p>
          <a:p>
            <a:r>
              <a:rPr lang="en-US" sz="1800" dirty="0"/>
              <a:t>“Silent blindness” – 50% undiagnosed</a:t>
            </a:r>
          </a:p>
          <a:p>
            <a:pPr lvl="1"/>
            <a:r>
              <a:rPr lang="en-US" sz="1400" dirty="0"/>
              <a:t>Diurnal intraocular pressure (IOP) changes occur outside of “clinic time”</a:t>
            </a:r>
          </a:p>
          <a:p>
            <a:endParaRPr lang="en-US" dirty="0"/>
          </a:p>
        </p:txBody>
      </p:sp>
      <p:sp>
        <p:nvSpPr>
          <p:cNvPr id="7" name="Slide Number Placeholder 6">
            <a:extLst>
              <a:ext uri="{FF2B5EF4-FFF2-40B4-BE49-F238E27FC236}">
                <a16:creationId xmlns:a16="http://schemas.microsoft.com/office/drawing/2014/main" id="{27C9D63F-B076-313A-9057-82769DC97DA9}"/>
              </a:ext>
            </a:extLst>
          </p:cNvPr>
          <p:cNvSpPr>
            <a:spLocks noGrp="1"/>
          </p:cNvSpPr>
          <p:nvPr>
            <p:ph type="sldNum" sz="quarter" idx="12"/>
          </p:nvPr>
        </p:nvSpPr>
        <p:spPr/>
        <p:txBody>
          <a:bodyPr/>
          <a:lstStyle/>
          <a:p>
            <a:fld id="{6E91CC32-6A6B-4E2E-BBA1-6864F305DA26}" type="slidenum">
              <a:rPr lang="en-US" smtClean="0"/>
              <a:t>3</a:t>
            </a:fld>
            <a:endParaRPr lang="en-US"/>
          </a:p>
        </p:txBody>
      </p:sp>
      <p:pic>
        <p:nvPicPr>
          <p:cNvPr id="8" name="Picture 7">
            <a:extLst>
              <a:ext uri="{FF2B5EF4-FFF2-40B4-BE49-F238E27FC236}">
                <a16:creationId xmlns:a16="http://schemas.microsoft.com/office/drawing/2014/main" id="{17137599-2683-BA25-2C0B-B241DA146BDF}"/>
              </a:ext>
            </a:extLst>
          </p:cNvPr>
          <p:cNvPicPr>
            <a:picLocks noChangeAspect="1"/>
          </p:cNvPicPr>
          <p:nvPr/>
        </p:nvPicPr>
        <p:blipFill>
          <a:blip r:embed="rId3"/>
          <a:stretch>
            <a:fillRect/>
          </a:stretch>
        </p:blipFill>
        <p:spPr>
          <a:xfrm>
            <a:off x="6283855" y="2956467"/>
            <a:ext cx="3974283" cy="3150906"/>
          </a:xfrm>
          <a:prstGeom prst="rect">
            <a:avLst/>
          </a:prstGeom>
        </p:spPr>
      </p:pic>
      <p:pic>
        <p:nvPicPr>
          <p:cNvPr id="9" name="Picture 8">
            <a:extLst>
              <a:ext uri="{FF2B5EF4-FFF2-40B4-BE49-F238E27FC236}">
                <a16:creationId xmlns:a16="http://schemas.microsoft.com/office/drawing/2014/main" id="{671A6E1D-F98D-84EB-78D8-9A90CAD7C65C}"/>
              </a:ext>
            </a:extLst>
          </p:cNvPr>
          <p:cNvPicPr>
            <a:picLocks noChangeAspect="1"/>
          </p:cNvPicPr>
          <p:nvPr/>
        </p:nvPicPr>
        <p:blipFill>
          <a:blip r:embed="rId4"/>
          <a:stretch>
            <a:fillRect/>
          </a:stretch>
        </p:blipFill>
        <p:spPr>
          <a:xfrm>
            <a:off x="6379560" y="323306"/>
            <a:ext cx="2673684" cy="2339057"/>
          </a:xfrm>
          <a:prstGeom prst="rect">
            <a:avLst/>
          </a:prstGeom>
        </p:spPr>
      </p:pic>
      <p:sp>
        <p:nvSpPr>
          <p:cNvPr id="10" name="TextBox 9">
            <a:extLst>
              <a:ext uri="{FF2B5EF4-FFF2-40B4-BE49-F238E27FC236}">
                <a16:creationId xmlns:a16="http://schemas.microsoft.com/office/drawing/2014/main" id="{04C4DA2B-5D7D-E5E7-3B62-DE879F3AA33C}"/>
              </a:ext>
            </a:extLst>
          </p:cNvPr>
          <p:cNvSpPr txBox="1"/>
          <p:nvPr/>
        </p:nvSpPr>
        <p:spPr>
          <a:xfrm>
            <a:off x="9053244" y="1866712"/>
            <a:ext cx="2835559" cy="707886"/>
          </a:xfrm>
          <a:prstGeom prst="rect">
            <a:avLst/>
          </a:prstGeom>
          <a:noFill/>
        </p:spPr>
        <p:txBody>
          <a:bodyPr wrap="square" rtlCol="0">
            <a:spAutoFit/>
          </a:bodyPr>
          <a:lstStyle/>
          <a:p>
            <a:pPr indent="-457200"/>
            <a:r>
              <a:rPr lang="en-US" sz="800" dirty="0"/>
              <a:t>Source: CDC, 2023. "Social Determinants of Health, Health Equity, and Vision Loss." Accessed on October 28, 2023. </a:t>
            </a:r>
            <a:r>
              <a:rPr lang="en-US" sz="800" dirty="0">
                <a:hlinkClick r:id="rId5"/>
              </a:rPr>
              <a:t>https://www.cdc.gov/visionhealth/determinants/index.html</a:t>
            </a:r>
            <a:endParaRPr lang="en-US" sz="800" dirty="0"/>
          </a:p>
        </p:txBody>
      </p:sp>
      <p:sp>
        <p:nvSpPr>
          <p:cNvPr id="11" name="TextBox 10">
            <a:extLst>
              <a:ext uri="{FF2B5EF4-FFF2-40B4-BE49-F238E27FC236}">
                <a16:creationId xmlns:a16="http://schemas.microsoft.com/office/drawing/2014/main" id="{5E226A14-0980-DF1B-A836-F2AD8D62AC11}"/>
              </a:ext>
            </a:extLst>
          </p:cNvPr>
          <p:cNvSpPr txBox="1"/>
          <p:nvPr/>
        </p:nvSpPr>
        <p:spPr>
          <a:xfrm>
            <a:off x="6283855" y="6160026"/>
            <a:ext cx="5024391" cy="584775"/>
          </a:xfrm>
          <a:prstGeom prst="rect">
            <a:avLst/>
          </a:prstGeom>
          <a:noFill/>
        </p:spPr>
        <p:txBody>
          <a:bodyPr wrap="square" rtlCol="0">
            <a:spAutoFit/>
          </a:bodyPr>
          <a:lstStyle/>
          <a:p>
            <a:pPr indent="-457200"/>
            <a:r>
              <a:rPr lang="en-US" sz="800" dirty="0">
                <a:solidFill>
                  <a:srgbClr val="FFFFFF"/>
                </a:solidFill>
              </a:rPr>
              <a:t>Source: Tarun Arora, </a:t>
            </a:r>
            <a:r>
              <a:rPr lang="en-US" sz="800" dirty="0" err="1">
                <a:solidFill>
                  <a:srgbClr val="FFFFFF"/>
                </a:solidFill>
              </a:rPr>
              <a:t>Shveta</a:t>
            </a:r>
            <a:r>
              <a:rPr lang="en-US" sz="800" dirty="0">
                <a:solidFill>
                  <a:srgbClr val="FFFFFF"/>
                </a:solidFill>
              </a:rPr>
              <a:t> Jindal </a:t>
            </a:r>
            <a:r>
              <a:rPr lang="en-US" sz="800" dirty="0" err="1">
                <a:solidFill>
                  <a:srgbClr val="FFFFFF"/>
                </a:solidFill>
              </a:rPr>
              <a:t>Balib</a:t>
            </a:r>
            <a:r>
              <a:rPr lang="en-US" sz="800" dirty="0">
                <a:solidFill>
                  <a:srgbClr val="FFFFFF"/>
                </a:solidFill>
              </a:rPr>
              <a:t>, Vishal </a:t>
            </a:r>
            <a:r>
              <a:rPr lang="en-US" sz="800" dirty="0" err="1">
                <a:solidFill>
                  <a:srgbClr val="FFFFFF"/>
                </a:solidFill>
              </a:rPr>
              <a:t>Aroraa</a:t>
            </a:r>
            <a:r>
              <a:rPr lang="en-US" sz="800" dirty="0">
                <a:solidFill>
                  <a:srgbClr val="FFFFFF"/>
                </a:solidFill>
              </a:rPr>
              <a:t>, Meenakshi </a:t>
            </a:r>
            <a:r>
              <a:rPr lang="en-US" sz="800" dirty="0" err="1">
                <a:solidFill>
                  <a:srgbClr val="FFFFFF"/>
                </a:solidFill>
              </a:rPr>
              <a:t>Wadhwania</a:t>
            </a:r>
            <a:r>
              <a:rPr lang="en-US" sz="800" dirty="0">
                <a:solidFill>
                  <a:srgbClr val="FFFFFF"/>
                </a:solidFill>
              </a:rPr>
              <a:t>, Anita </a:t>
            </a:r>
            <a:r>
              <a:rPr lang="en-US" sz="800" dirty="0" err="1">
                <a:solidFill>
                  <a:srgbClr val="FFFFFF"/>
                </a:solidFill>
              </a:rPr>
              <a:t>Pandaa</a:t>
            </a:r>
            <a:r>
              <a:rPr lang="en-US" sz="800" dirty="0">
                <a:solidFill>
                  <a:srgbClr val="FFFFFF"/>
                </a:solidFill>
              </a:rPr>
              <a:t>, Tanuj </a:t>
            </a:r>
            <a:r>
              <a:rPr lang="en-US" sz="800" dirty="0" err="1">
                <a:solidFill>
                  <a:srgbClr val="FFFFFF"/>
                </a:solidFill>
              </a:rPr>
              <a:t>Dadaa</a:t>
            </a:r>
            <a:r>
              <a:rPr lang="en-US" sz="800" dirty="0">
                <a:solidFill>
                  <a:srgbClr val="FFFFFF"/>
                </a:solidFill>
              </a:rPr>
              <a:t>, 2015. "Diurnal versus office-hour intraocular pressure fluctuation in primary adult onset glaucoma.“ </a:t>
            </a:r>
            <a:r>
              <a:rPr lang="en-US" sz="800" i="1" dirty="0">
                <a:solidFill>
                  <a:srgbClr val="FFFFFF"/>
                </a:solidFill>
              </a:rPr>
              <a:t>Journal of Optometry </a:t>
            </a:r>
            <a:r>
              <a:rPr lang="en-US" sz="800" dirty="0">
                <a:solidFill>
                  <a:srgbClr val="FFFFFF"/>
                </a:solidFill>
              </a:rPr>
              <a:t>8, no. 4 (October-December 2015): 239-243, https://doi.org/10.1016/j.optom.2014.05.005</a:t>
            </a:r>
            <a:endParaRPr lang="en-US" sz="800" dirty="0"/>
          </a:p>
        </p:txBody>
      </p:sp>
    </p:spTree>
    <p:extLst>
      <p:ext uri="{BB962C8B-B14F-4D97-AF65-F5344CB8AC3E}">
        <p14:creationId xmlns:p14="http://schemas.microsoft.com/office/powerpoint/2010/main" val="1123506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EAD4-47F7-DFDE-A904-EA31BE97D21F}"/>
              </a:ext>
            </a:extLst>
          </p:cNvPr>
          <p:cNvSpPr>
            <a:spLocks noGrp="1"/>
          </p:cNvSpPr>
          <p:nvPr>
            <p:ph type="title"/>
          </p:nvPr>
        </p:nvSpPr>
        <p:spPr>
          <a:xfrm>
            <a:off x="49317" y="265280"/>
            <a:ext cx="6914191" cy="615553"/>
          </a:xfrm>
        </p:spPr>
        <p:txBody>
          <a:bodyPr>
            <a:normAutofit/>
          </a:bodyPr>
          <a:lstStyle/>
          <a:p>
            <a:r>
              <a:rPr lang="en-US" sz="3600" dirty="0"/>
              <a:t>Digital Health Solution</a:t>
            </a:r>
          </a:p>
        </p:txBody>
      </p:sp>
      <p:sp>
        <p:nvSpPr>
          <p:cNvPr id="3" name="Content Placeholder 2">
            <a:extLst>
              <a:ext uri="{FF2B5EF4-FFF2-40B4-BE49-F238E27FC236}">
                <a16:creationId xmlns:a16="http://schemas.microsoft.com/office/drawing/2014/main" id="{FB9D001F-142C-870B-1B8E-277B90CEDCE8}"/>
              </a:ext>
            </a:extLst>
          </p:cNvPr>
          <p:cNvSpPr>
            <a:spLocks noGrp="1"/>
          </p:cNvSpPr>
          <p:nvPr>
            <p:ph sz="half" idx="1"/>
          </p:nvPr>
        </p:nvSpPr>
        <p:spPr>
          <a:xfrm>
            <a:off x="279375" y="1196020"/>
            <a:ext cx="5066734" cy="4955398"/>
          </a:xfrm>
        </p:spPr>
        <p:txBody>
          <a:bodyPr/>
          <a:lstStyle/>
          <a:p>
            <a:r>
              <a:rPr lang="en-US" sz="1800" dirty="0"/>
              <a:t>iCare HOME2 Tonometer</a:t>
            </a:r>
          </a:p>
          <a:p>
            <a:pPr lvl="1"/>
            <a:r>
              <a:rPr lang="en-US" sz="1400" dirty="0"/>
              <a:t>Non-contact IOP measurements</a:t>
            </a:r>
          </a:p>
          <a:p>
            <a:pPr lvl="1"/>
            <a:r>
              <a:rPr lang="en-US" sz="1400" dirty="0"/>
              <a:t>Real-time IOP data</a:t>
            </a:r>
          </a:p>
          <a:p>
            <a:pPr lvl="1"/>
            <a:r>
              <a:rPr lang="en-US" sz="1400" dirty="0"/>
              <a:t>Digital Applications for data</a:t>
            </a:r>
          </a:p>
          <a:p>
            <a:pPr lvl="1"/>
            <a:r>
              <a:rPr lang="en-US" sz="1400" dirty="0"/>
              <a:t>User friendly</a:t>
            </a:r>
          </a:p>
          <a:p>
            <a:endParaRPr lang="en-US" sz="1800" dirty="0"/>
          </a:p>
          <a:p>
            <a:r>
              <a:rPr lang="en-US" sz="1800" dirty="0"/>
              <a:t>FDA 510(k) clearance</a:t>
            </a:r>
          </a:p>
          <a:p>
            <a:pPr lvl="1"/>
            <a:r>
              <a:rPr lang="en-US" sz="1400" dirty="0"/>
              <a:t>January 2022 </a:t>
            </a:r>
            <a:r>
              <a:rPr lang="en-US" sz="800" dirty="0"/>
              <a:t>(FDANEWS, 2022)</a:t>
            </a:r>
          </a:p>
          <a:p>
            <a:pPr lvl="1"/>
            <a:r>
              <a:rPr lang="en-US" sz="1400" dirty="0"/>
              <a:t>Class II medical device</a:t>
            </a:r>
          </a:p>
          <a:p>
            <a:pPr lvl="1"/>
            <a:endParaRPr lang="en-US" dirty="0"/>
          </a:p>
          <a:p>
            <a:pPr lvl="1"/>
            <a:endParaRPr lang="en-US" dirty="0"/>
          </a:p>
        </p:txBody>
      </p:sp>
      <p:pic>
        <p:nvPicPr>
          <p:cNvPr id="8" name="Content Placeholder 7">
            <a:extLst>
              <a:ext uri="{FF2B5EF4-FFF2-40B4-BE49-F238E27FC236}">
                <a16:creationId xmlns:a16="http://schemas.microsoft.com/office/drawing/2014/main" id="{BD9368A6-5268-9F68-85E4-EA2D83EC4D07}"/>
              </a:ext>
            </a:extLst>
          </p:cNvPr>
          <p:cNvPicPr>
            <a:picLocks noGrp="1" noChangeAspect="1"/>
          </p:cNvPicPr>
          <p:nvPr>
            <p:ph sz="half" idx="2"/>
          </p:nvPr>
        </p:nvPicPr>
        <p:blipFill>
          <a:blip r:embed="rId3"/>
          <a:stretch>
            <a:fillRect/>
          </a:stretch>
        </p:blipFill>
        <p:spPr>
          <a:xfrm>
            <a:off x="6201508" y="917355"/>
            <a:ext cx="2781090" cy="2777150"/>
          </a:xfrm>
          <a:prstGeom prst="rect">
            <a:avLst/>
          </a:prstGeom>
        </p:spPr>
      </p:pic>
      <p:sp>
        <p:nvSpPr>
          <p:cNvPr id="7" name="Slide Number Placeholder 6">
            <a:extLst>
              <a:ext uri="{FF2B5EF4-FFF2-40B4-BE49-F238E27FC236}">
                <a16:creationId xmlns:a16="http://schemas.microsoft.com/office/drawing/2014/main" id="{40F88FAC-69A4-80E9-95F9-16B8EE2E6422}"/>
              </a:ext>
            </a:extLst>
          </p:cNvPr>
          <p:cNvSpPr>
            <a:spLocks noGrp="1"/>
          </p:cNvSpPr>
          <p:nvPr>
            <p:ph type="sldNum" sz="quarter" idx="12"/>
          </p:nvPr>
        </p:nvSpPr>
        <p:spPr/>
        <p:txBody>
          <a:bodyPr/>
          <a:lstStyle/>
          <a:p>
            <a:fld id="{6E91CC32-6A6B-4E2E-BBA1-6864F305DA26}" type="slidenum">
              <a:rPr lang="en-US" smtClean="0"/>
              <a:t>4</a:t>
            </a:fld>
            <a:endParaRPr lang="en-US"/>
          </a:p>
        </p:txBody>
      </p:sp>
      <p:pic>
        <p:nvPicPr>
          <p:cNvPr id="10" name="Picture 9">
            <a:extLst>
              <a:ext uri="{FF2B5EF4-FFF2-40B4-BE49-F238E27FC236}">
                <a16:creationId xmlns:a16="http://schemas.microsoft.com/office/drawing/2014/main" id="{D4C8F242-FB4E-F184-DE21-DA758382D14A}"/>
              </a:ext>
            </a:extLst>
          </p:cNvPr>
          <p:cNvPicPr>
            <a:picLocks noChangeAspect="1"/>
          </p:cNvPicPr>
          <p:nvPr/>
        </p:nvPicPr>
        <p:blipFill>
          <a:blip r:embed="rId4"/>
          <a:stretch>
            <a:fillRect/>
          </a:stretch>
        </p:blipFill>
        <p:spPr>
          <a:xfrm>
            <a:off x="9136894" y="917355"/>
            <a:ext cx="1998145" cy="2777150"/>
          </a:xfrm>
          <a:prstGeom prst="rect">
            <a:avLst/>
          </a:prstGeom>
        </p:spPr>
      </p:pic>
      <p:pic>
        <p:nvPicPr>
          <p:cNvPr id="11" name="Picture 10">
            <a:extLst>
              <a:ext uri="{FF2B5EF4-FFF2-40B4-BE49-F238E27FC236}">
                <a16:creationId xmlns:a16="http://schemas.microsoft.com/office/drawing/2014/main" id="{C9DDA41C-B88E-7950-B00C-48681F3E207D}"/>
              </a:ext>
            </a:extLst>
          </p:cNvPr>
          <p:cNvPicPr>
            <a:picLocks noChangeAspect="1"/>
          </p:cNvPicPr>
          <p:nvPr/>
        </p:nvPicPr>
        <p:blipFill>
          <a:blip r:embed="rId5"/>
          <a:stretch>
            <a:fillRect/>
          </a:stretch>
        </p:blipFill>
        <p:spPr>
          <a:xfrm>
            <a:off x="6201508" y="3783925"/>
            <a:ext cx="4694365" cy="2206943"/>
          </a:xfrm>
          <a:prstGeom prst="rect">
            <a:avLst/>
          </a:prstGeom>
        </p:spPr>
      </p:pic>
      <p:sp>
        <p:nvSpPr>
          <p:cNvPr id="12" name="TextBox 11">
            <a:extLst>
              <a:ext uri="{FF2B5EF4-FFF2-40B4-BE49-F238E27FC236}">
                <a16:creationId xmlns:a16="http://schemas.microsoft.com/office/drawing/2014/main" id="{A738C04A-C5D2-3423-A6C1-3FEAEBE188BD}"/>
              </a:ext>
            </a:extLst>
          </p:cNvPr>
          <p:cNvSpPr txBox="1"/>
          <p:nvPr/>
        </p:nvSpPr>
        <p:spPr>
          <a:xfrm>
            <a:off x="6201508" y="5990868"/>
            <a:ext cx="5549764" cy="615553"/>
          </a:xfrm>
          <a:prstGeom prst="rect">
            <a:avLst/>
          </a:prstGeom>
          <a:noFill/>
        </p:spPr>
        <p:txBody>
          <a:bodyPr wrap="square" rtlCol="0">
            <a:spAutoFit/>
          </a:bodyPr>
          <a:lstStyle/>
          <a:p>
            <a:pPr indent="-457200"/>
            <a:r>
              <a:rPr lang="en-US" sz="800" dirty="0">
                <a:solidFill>
                  <a:srgbClr val="FFFFFF"/>
                </a:solidFill>
              </a:rPr>
              <a:t>Source: iCare, 2023. "iCare HOME2." Accessed on September 19, 2023. https://www.icare-world.com/us/product/icare-home2/</a:t>
            </a:r>
          </a:p>
          <a:p>
            <a:endParaRPr lang="en-US" dirty="0"/>
          </a:p>
        </p:txBody>
      </p:sp>
    </p:spTree>
    <p:extLst>
      <p:ext uri="{BB962C8B-B14F-4D97-AF65-F5344CB8AC3E}">
        <p14:creationId xmlns:p14="http://schemas.microsoft.com/office/powerpoint/2010/main" val="135450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F024-207B-F54F-1210-49931A51EE68}"/>
              </a:ext>
            </a:extLst>
          </p:cNvPr>
          <p:cNvSpPr>
            <a:spLocks noGrp="1"/>
          </p:cNvSpPr>
          <p:nvPr>
            <p:ph type="title"/>
          </p:nvPr>
        </p:nvSpPr>
        <p:spPr>
          <a:xfrm>
            <a:off x="94496" y="229222"/>
            <a:ext cx="7182780" cy="778252"/>
          </a:xfrm>
        </p:spPr>
        <p:txBody>
          <a:bodyPr>
            <a:normAutofit/>
          </a:bodyPr>
          <a:lstStyle/>
          <a:p>
            <a:r>
              <a:rPr lang="en-US" sz="3600" dirty="0"/>
              <a:t>Clinical Benefits vs. Risks</a:t>
            </a:r>
          </a:p>
        </p:txBody>
      </p:sp>
      <p:sp>
        <p:nvSpPr>
          <p:cNvPr id="8" name="Text Placeholder 7">
            <a:extLst>
              <a:ext uri="{FF2B5EF4-FFF2-40B4-BE49-F238E27FC236}">
                <a16:creationId xmlns:a16="http://schemas.microsoft.com/office/drawing/2014/main" id="{AD852676-F08B-5F4E-C67F-B0B111C3161D}"/>
              </a:ext>
            </a:extLst>
          </p:cNvPr>
          <p:cNvSpPr>
            <a:spLocks noGrp="1"/>
          </p:cNvSpPr>
          <p:nvPr>
            <p:ph type="body" idx="1"/>
          </p:nvPr>
        </p:nvSpPr>
        <p:spPr>
          <a:xfrm>
            <a:off x="343439" y="1007473"/>
            <a:ext cx="4571287" cy="505310"/>
          </a:xfrm>
        </p:spPr>
        <p:txBody>
          <a:bodyPr/>
          <a:lstStyle/>
          <a:p>
            <a:r>
              <a:rPr lang="en-US" dirty="0"/>
              <a:t>Benefits</a:t>
            </a:r>
          </a:p>
        </p:txBody>
      </p:sp>
      <p:sp>
        <p:nvSpPr>
          <p:cNvPr id="3" name="Content Placeholder 2">
            <a:extLst>
              <a:ext uri="{FF2B5EF4-FFF2-40B4-BE49-F238E27FC236}">
                <a16:creationId xmlns:a16="http://schemas.microsoft.com/office/drawing/2014/main" id="{B8E86937-661C-133F-FACA-9E89136FE895}"/>
              </a:ext>
            </a:extLst>
          </p:cNvPr>
          <p:cNvSpPr>
            <a:spLocks noGrp="1"/>
          </p:cNvSpPr>
          <p:nvPr>
            <p:ph sz="half" idx="2"/>
          </p:nvPr>
        </p:nvSpPr>
        <p:spPr>
          <a:xfrm>
            <a:off x="395467" y="1758291"/>
            <a:ext cx="4571287" cy="3506708"/>
          </a:xfrm>
        </p:spPr>
        <p:txBody>
          <a:bodyPr>
            <a:normAutofit/>
          </a:bodyPr>
          <a:lstStyle/>
          <a:p>
            <a:r>
              <a:rPr lang="en-US" sz="1400" dirty="0"/>
              <a:t>Medication adherence</a:t>
            </a:r>
          </a:p>
          <a:p>
            <a:r>
              <a:rPr lang="en-US" sz="1400" dirty="0"/>
              <a:t>Precision IOP treatment</a:t>
            </a:r>
          </a:p>
          <a:p>
            <a:r>
              <a:rPr lang="en-US" sz="1400" dirty="0"/>
              <a:t>Surgical pre/post-op monitoring</a:t>
            </a:r>
          </a:p>
          <a:p>
            <a:r>
              <a:rPr lang="en-US" sz="1400" dirty="0"/>
              <a:t>Diagnose “silent” disease</a:t>
            </a:r>
          </a:p>
          <a:p>
            <a:r>
              <a:rPr lang="en-US" sz="1400" dirty="0"/>
              <a:t>Emergent Angle Closure Glaucoma</a:t>
            </a:r>
          </a:p>
        </p:txBody>
      </p:sp>
      <p:sp>
        <p:nvSpPr>
          <p:cNvPr id="9" name="Text Placeholder 8">
            <a:extLst>
              <a:ext uri="{FF2B5EF4-FFF2-40B4-BE49-F238E27FC236}">
                <a16:creationId xmlns:a16="http://schemas.microsoft.com/office/drawing/2014/main" id="{B41B6ED5-AD38-5DE2-45F9-1AC323362574}"/>
              </a:ext>
            </a:extLst>
          </p:cNvPr>
          <p:cNvSpPr>
            <a:spLocks noGrp="1"/>
          </p:cNvSpPr>
          <p:nvPr>
            <p:ph type="body" sz="quarter" idx="3"/>
          </p:nvPr>
        </p:nvSpPr>
        <p:spPr>
          <a:xfrm>
            <a:off x="343439" y="3930280"/>
            <a:ext cx="4571287" cy="505310"/>
          </a:xfrm>
        </p:spPr>
        <p:txBody>
          <a:bodyPr/>
          <a:lstStyle/>
          <a:p>
            <a:r>
              <a:rPr lang="en-US" dirty="0"/>
              <a:t>Risks</a:t>
            </a:r>
          </a:p>
        </p:txBody>
      </p:sp>
      <p:sp>
        <p:nvSpPr>
          <p:cNvPr id="10" name="Content Placeholder 9">
            <a:extLst>
              <a:ext uri="{FF2B5EF4-FFF2-40B4-BE49-F238E27FC236}">
                <a16:creationId xmlns:a16="http://schemas.microsoft.com/office/drawing/2014/main" id="{3A1C23DB-45F9-8290-617F-3D805CF4A320}"/>
              </a:ext>
            </a:extLst>
          </p:cNvPr>
          <p:cNvSpPr>
            <a:spLocks noGrp="1"/>
          </p:cNvSpPr>
          <p:nvPr>
            <p:ph sz="quarter" idx="4"/>
          </p:nvPr>
        </p:nvSpPr>
        <p:spPr>
          <a:xfrm>
            <a:off x="343439" y="4559186"/>
            <a:ext cx="4311685" cy="1902641"/>
          </a:xfrm>
        </p:spPr>
        <p:txBody>
          <a:bodyPr>
            <a:normAutofit/>
          </a:bodyPr>
          <a:lstStyle/>
          <a:p>
            <a:r>
              <a:rPr lang="en-US" sz="1400" dirty="0"/>
              <a:t>Normal Tension Glaucoma (NTG)</a:t>
            </a:r>
          </a:p>
          <a:p>
            <a:r>
              <a:rPr lang="en-US" sz="1400" dirty="0"/>
              <a:t>Ocular Hypertension</a:t>
            </a:r>
          </a:p>
          <a:p>
            <a:r>
              <a:rPr lang="en-US" sz="1400" dirty="0"/>
              <a:t>Higher IOPs over estimated</a:t>
            </a:r>
          </a:p>
        </p:txBody>
      </p:sp>
      <p:sp>
        <p:nvSpPr>
          <p:cNvPr id="7" name="Slide Number Placeholder 6">
            <a:extLst>
              <a:ext uri="{FF2B5EF4-FFF2-40B4-BE49-F238E27FC236}">
                <a16:creationId xmlns:a16="http://schemas.microsoft.com/office/drawing/2014/main" id="{0A0FA8E6-D15E-92DC-775F-1683114D1F93}"/>
              </a:ext>
            </a:extLst>
          </p:cNvPr>
          <p:cNvSpPr>
            <a:spLocks noGrp="1"/>
          </p:cNvSpPr>
          <p:nvPr>
            <p:ph type="sldNum" sz="quarter" idx="12"/>
          </p:nvPr>
        </p:nvSpPr>
        <p:spPr/>
        <p:txBody>
          <a:bodyPr/>
          <a:lstStyle/>
          <a:p>
            <a:fld id="{6E91CC32-6A6B-4E2E-BBA1-6864F305DA26}" type="slidenum">
              <a:rPr lang="en-US" smtClean="0"/>
              <a:t>5</a:t>
            </a:fld>
            <a:endParaRPr lang="en-US"/>
          </a:p>
        </p:txBody>
      </p:sp>
      <p:pic>
        <p:nvPicPr>
          <p:cNvPr id="11" name="Picture 10">
            <a:extLst>
              <a:ext uri="{FF2B5EF4-FFF2-40B4-BE49-F238E27FC236}">
                <a16:creationId xmlns:a16="http://schemas.microsoft.com/office/drawing/2014/main" id="{0B4EFCDD-FBB8-F9E9-E18B-6C8C853D27D0}"/>
              </a:ext>
            </a:extLst>
          </p:cNvPr>
          <p:cNvPicPr>
            <a:picLocks noChangeAspect="1"/>
          </p:cNvPicPr>
          <p:nvPr/>
        </p:nvPicPr>
        <p:blipFill>
          <a:blip r:embed="rId3"/>
          <a:stretch>
            <a:fillRect/>
          </a:stretch>
        </p:blipFill>
        <p:spPr>
          <a:xfrm>
            <a:off x="7366795" y="185066"/>
            <a:ext cx="4466924" cy="5150101"/>
          </a:xfrm>
          <a:prstGeom prst="rect">
            <a:avLst/>
          </a:prstGeom>
        </p:spPr>
      </p:pic>
      <p:sp>
        <p:nvSpPr>
          <p:cNvPr id="12" name="TextBox 11">
            <a:extLst>
              <a:ext uri="{FF2B5EF4-FFF2-40B4-BE49-F238E27FC236}">
                <a16:creationId xmlns:a16="http://schemas.microsoft.com/office/drawing/2014/main" id="{7D744453-35D0-9173-2906-3B714B58BCF5}"/>
              </a:ext>
            </a:extLst>
          </p:cNvPr>
          <p:cNvSpPr txBox="1"/>
          <p:nvPr/>
        </p:nvSpPr>
        <p:spPr>
          <a:xfrm>
            <a:off x="7377237" y="5379322"/>
            <a:ext cx="4466924" cy="738664"/>
          </a:xfrm>
          <a:prstGeom prst="rect">
            <a:avLst/>
          </a:prstGeom>
          <a:noFill/>
        </p:spPr>
        <p:txBody>
          <a:bodyPr wrap="square" rtlCol="0">
            <a:spAutoFit/>
          </a:bodyPr>
          <a:lstStyle/>
          <a:p>
            <a:pPr indent="-457200"/>
            <a:r>
              <a:rPr lang="en-US" sz="800" kern="100" dirty="0">
                <a:effectLst/>
                <a:latin typeface="Calibri" panose="020F0502020204030204" pitchFamily="34" charset="0"/>
                <a:ea typeface="Aptos" panose="020B0004020202020204" pitchFamily="34" charset="0"/>
                <a:cs typeface="Times New Roman" panose="02020603050405020304" pitchFamily="18" charset="0"/>
              </a:rPr>
              <a:t>Source: John Liu, </a:t>
            </a:r>
            <a:r>
              <a:rPr lang="en-US" sz="800" kern="100" dirty="0" err="1">
                <a:effectLst/>
                <a:latin typeface="Calibri" panose="020F0502020204030204" pitchFamily="34" charset="0"/>
                <a:ea typeface="Aptos" panose="020B0004020202020204" pitchFamily="34" charset="0"/>
                <a:cs typeface="Times New Roman" panose="02020603050405020304" pitchFamily="18" charset="0"/>
              </a:rPr>
              <a:t>Ticiana</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 De Francesco, Matthew </a:t>
            </a:r>
            <a:r>
              <a:rPr lang="en-US" sz="800" kern="100" dirty="0" err="1">
                <a:effectLst/>
                <a:latin typeface="Calibri" panose="020F0502020204030204" pitchFamily="34" charset="0"/>
                <a:ea typeface="Aptos" panose="020B0004020202020204" pitchFamily="34" charset="0"/>
                <a:cs typeface="Times New Roman" panose="02020603050405020304" pitchFamily="18" charset="0"/>
              </a:rPr>
              <a:t>Schlenker</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 and Iqbal Ike Ahmed, 2020. "</a:t>
            </a:r>
            <a:r>
              <a:rPr lang="en-US" sz="800" kern="100" dirty="0" err="1">
                <a:effectLst/>
                <a:latin typeface="Calibri" panose="020F0502020204030204" pitchFamily="34" charset="0"/>
                <a:ea typeface="Aptos" panose="020B0004020202020204" pitchFamily="34" charset="0"/>
                <a:cs typeface="Times New Roman" panose="02020603050405020304" pitchFamily="18" charset="0"/>
              </a:rPr>
              <a:t>Icare</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 Home Tonometer: A Review of Characteristics and Clinical Utility." </a:t>
            </a:r>
            <a:r>
              <a:rPr lang="en-US" sz="800" i="1" kern="100" dirty="0">
                <a:effectLst/>
                <a:latin typeface="Calibri" panose="020F0502020204030204" pitchFamily="34" charset="0"/>
                <a:ea typeface="Aptos" panose="020B0004020202020204" pitchFamily="34" charset="0"/>
                <a:cs typeface="Times New Roman" panose="02020603050405020304" pitchFamily="18" charset="0"/>
              </a:rPr>
              <a:t>Clin </a:t>
            </a:r>
            <a:r>
              <a:rPr lang="en-US" sz="800" i="1" kern="100" dirty="0" err="1">
                <a:effectLst/>
                <a:latin typeface="Calibri" panose="020F0502020204030204" pitchFamily="34" charset="0"/>
                <a:ea typeface="Aptos" panose="020B0004020202020204" pitchFamily="34" charset="0"/>
                <a:cs typeface="Times New Roman" panose="02020603050405020304" pitchFamily="18" charset="0"/>
              </a:rPr>
              <a:t>Ophthalmol</a:t>
            </a:r>
            <a:r>
              <a:rPr lang="en-US" sz="800" i="1" kern="100" dirty="0">
                <a:effectLst/>
                <a:latin typeface="Calibri" panose="020F0502020204030204" pitchFamily="34" charset="0"/>
                <a:ea typeface="Aptos" panose="020B0004020202020204" pitchFamily="34" charset="0"/>
                <a:cs typeface="Times New Roman" panose="02020603050405020304" pitchFamily="18" charset="0"/>
              </a:rPr>
              <a:t> </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2020, no. 14 (Nov 23): 4031-4045, </a:t>
            </a:r>
            <a:r>
              <a:rPr lang="en-US" sz="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4"/>
              </a:rPr>
              <a:t>https://doi.org/10.2147/OPTH.S284844</a:t>
            </a:r>
            <a:endParaRPr lang="en-US" sz="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32091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AE44-65AC-53A8-7D13-F3A9CAE2FA36}"/>
              </a:ext>
            </a:extLst>
          </p:cNvPr>
          <p:cNvSpPr>
            <a:spLocks noGrp="1"/>
          </p:cNvSpPr>
          <p:nvPr>
            <p:ph type="title"/>
          </p:nvPr>
        </p:nvSpPr>
        <p:spPr>
          <a:xfrm>
            <a:off x="157867" y="178251"/>
            <a:ext cx="8634441" cy="611500"/>
          </a:xfrm>
        </p:spPr>
        <p:txBody>
          <a:bodyPr>
            <a:normAutofit/>
          </a:bodyPr>
          <a:lstStyle/>
          <a:p>
            <a:r>
              <a:rPr lang="en-US" sz="3600" dirty="0"/>
              <a:t>Operational Benefits vs. Risks</a:t>
            </a:r>
          </a:p>
        </p:txBody>
      </p:sp>
      <p:sp>
        <p:nvSpPr>
          <p:cNvPr id="8" name="Text Placeholder 7">
            <a:extLst>
              <a:ext uri="{FF2B5EF4-FFF2-40B4-BE49-F238E27FC236}">
                <a16:creationId xmlns:a16="http://schemas.microsoft.com/office/drawing/2014/main" id="{87684B3C-8117-FF66-5D07-CA5303968596}"/>
              </a:ext>
            </a:extLst>
          </p:cNvPr>
          <p:cNvSpPr>
            <a:spLocks noGrp="1"/>
          </p:cNvSpPr>
          <p:nvPr>
            <p:ph type="body" idx="1"/>
          </p:nvPr>
        </p:nvSpPr>
        <p:spPr>
          <a:xfrm>
            <a:off x="353794" y="927705"/>
            <a:ext cx="4571287" cy="459810"/>
          </a:xfrm>
        </p:spPr>
        <p:txBody>
          <a:bodyPr/>
          <a:lstStyle/>
          <a:p>
            <a:r>
              <a:rPr lang="en-US" dirty="0"/>
              <a:t>benefits</a:t>
            </a:r>
          </a:p>
        </p:txBody>
      </p:sp>
      <p:sp>
        <p:nvSpPr>
          <p:cNvPr id="9" name="Content Placeholder 8">
            <a:extLst>
              <a:ext uri="{FF2B5EF4-FFF2-40B4-BE49-F238E27FC236}">
                <a16:creationId xmlns:a16="http://schemas.microsoft.com/office/drawing/2014/main" id="{FAE71563-D8F0-569D-DFA2-55E57933595A}"/>
              </a:ext>
            </a:extLst>
          </p:cNvPr>
          <p:cNvSpPr>
            <a:spLocks noGrp="1"/>
          </p:cNvSpPr>
          <p:nvPr>
            <p:ph sz="half" idx="2"/>
          </p:nvPr>
        </p:nvSpPr>
        <p:spPr>
          <a:xfrm>
            <a:off x="397610" y="1525469"/>
            <a:ext cx="4290893" cy="2152020"/>
          </a:xfrm>
        </p:spPr>
        <p:txBody>
          <a:bodyPr>
            <a:normAutofit/>
          </a:bodyPr>
          <a:lstStyle/>
          <a:p>
            <a:r>
              <a:rPr lang="en-US" sz="1500" dirty="0" err="1"/>
              <a:t>Teleglaucoma</a:t>
            </a:r>
            <a:endParaRPr lang="en-US" sz="1500" dirty="0"/>
          </a:p>
          <a:p>
            <a:pPr lvl="1"/>
            <a:r>
              <a:rPr lang="en-US" sz="1200" dirty="0"/>
              <a:t>Geographic reach</a:t>
            </a:r>
          </a:p>
          <a:p>
            <a:pPr lvl="1"/>
            <a:r>
              <a:rPr lang="en-US" sz="1200" dirty="0"/>
              <a:t>SDOH</a:t>
            </a:r>
          </a:p>
          <a:p>
            <a:r>
              <a:rPr lang="en-US" sz="1500" dirty="0"/>
              <a:t>Reduce # clinic visits</a:t>
            </a:r>
          </a:p>
          <a:p>
            <a:r>
              <a:rPr lang="en-US" sz="1500" dirty="0"/>
              <a:t>Reduce # ED visits</a:t>
            </a:r>
          </a:p>
          <a:p>
            <a:r>
              <a:rPr lang="en-US" sz="1500" dirty="0"/>
              <a:t>Streamline utilization and efficiency</a:t>
            </a:r>
          </a:p>
          <a:p>
            <a:pPr marL="228600" lvl="1" indent="0">
              <a:buNone/>
            </a:pPr>
            <a:endParaRPr lang="en-US" dirty="0"/>
          </a:p>
        </p:txBody>
      </p:sp>
      <p:sp>
        <p:nvSpPr>
          <p:cNvPr id="10" name="Text Placeholder 9">
            <a:extLst>
              <a:ext uri="{FF2B5EF4-FFF2-40B4-BE49-F238E27FC236}">
                <a16:creationId xmlns:a16="http://schemas.microsoft.com/office/drawing/2014/main" id="{FE5FEC98-74B3-031D-17BF-5129DFA26752}"/>
              </a:ext>
            </a:extLst>
          </p:cNvPr>
          <p:cNvSpPr>
            <a:spLocks noGrp="1"/>
          </p:cNvSpPr>
          <p:nvPr>
            <p:ph type="body" sz="quarter" idx="3"/>
          </p:nvPr>
        </p:nvSpPr>
        <p:spPr>
          <a:xfrm>
            <a:off x="357810" y="3902148"/>
            <a:ext cx="4571287" cy="487519"/>
          </a:xfrm>
        </p:spPr>
        <p:txBody>
          <a:bodyPr/>
          <a:lstStyle/>
          <a:p>
            <a:r>
              <a:rPr lang="en-US" dirty="0"/>
              <a:t>risks</a:t>
            </a:r>
          </a:p>
        </p:txBody>
      </p:sp>
      <p:sp>
        <p:nvSpPr>
          <p:cNvPr id="11" name="Content Placeholder 10">
            <a:extLst>
              <a:ext uri="{FF2B5EF4-FFF2-40B4-BE49-F238E27FC236}">
                <a16:creationId xmlns:a16="http://schemas.microsoft.com/office/drawing/2014/main" id="{A4A9BDB2-FED4-0A92-1EDD-3A03FD7FA7BA}"/>
              </a:ext>
            </a:extLst>
          </p:cNvPr>
          <p:cNvSpPr>
            <a:spLocks noGrp="1"/>
          </p:cNvSpPr>
          <p:nvPr>
            <p:ph sz="quarter" idx="4"/>
          </p:nvPr>
        </p:nvSpPr>
        <p:spPr>
          <a:xfrm>
            <a:off x="303843" y="4614326"/>
            <a:ext cx="5091142" cy="1940411"/>
          </a:xfrm>
        </p:spPr>
        <p:txBody>
          <a:bodyPr>
            <a:normAutofit/>
          </a:bodyPr>
          <a:lstStyle/>
          <a:p>
            <a:r>
              <a:rPr lang="en-US" sz="1400" dirty="0"/>
              <a:t>Telehealth use and training</a:t>
            </a:r>
          </a:p>
          <a:p>
            <a:r>
              <a:rPr lang="en-US" sz="1400" dirty="0"/>
              <a:t>Doesn’t eliminate need for additional eye tests</a:t>
            </a:r>
          </a:p>
          <a:p>
            <a:pPr lvl="1"/>
            <a:r>
              <a:rPr lang="en-US" sz="1200" dirty="0"/>
              <a:t>Fundus imaging</a:t>
            </a:r>
          </a:p>
          <a:p>
            <a:pPr lvl="1"/>
            <a:r>
              <a:rPr lang="en-US" sz="1200" dirty="0"/>
              <a:t>Ocular Coherence Tomography</a:t>
            </a:r>
          </a:p>
          <a:p>
            <a:pPr lvl="1"/>
            <a:r>
              <a:rPr lang="en-US" sz="1200" dirty="0"/>
              <a:t>Visual Fields</a:t>
            </a:r>
          </a:p>
        </p:txBody>
      </p:sp>
      <p:sp>
        <p:nvSpPr>
          <p:cNvPr id="7" name="Slide Number Placeholder 6">
            <a:extLst>
              <a:ext uri="{FF2B5EF4-FFF2-40B4-BE49-F238E27FC236}">
                <a16:creationId xmlns:a16="http://schemas.microsoft.com/office/drawing/2014/main" id="{C566C09D-AD45-A083-DE2F-9B6FA2480A23}"/>
              </a:ext>
            </a:extLst>
          </p:cNvPr>
          <p:cNvSpPr>
            <a:spLocks noGrp="1"/>
          </p:cNvSpPr>
          <p:nvPr>
            <p:ph type="sldNum" sz="quarter" idx="12"/>
          </p:nvPr>
        </p:nvSpPr>
        <p:spPr/>
        <p:txBody>
          <a:bodyPr/>
          <a:lstStyle/>
          <a:p>
            <a:fld id="{6E91CC32-6A6B-4E2E-BBA1-6864F305DA26}" type="slidenum">
              <a:rPr lang="en-US" smtClean="0"/>
              <a:t>6</a:t>
            </a:fld>
            <a:endParaRPr lang="en-US"/>
          </a:p>
        </p:txBody>
      </p:sp>
      <p:pic>
        <p:nvPicPr>
          <p:cNvPr id="12" name="Picture 11">
            <a:extLst>
              <a:ext uri="{FF2B5EF4-FFF2-40B4-BE49-F238E27FC236}">
                <a16:creationId xmlns:a16="http://schemas.microsoft.com/office/drawing/2014/main" id="{175F7D2D-93F3-5A57-5B25-0E44B854CEF2}"/>
              </a:ext>
            </a:extLst>
          </p:cNvPr>
          <p:cNvPicPr>
            <a:picLocks noChangeAspect="1"/>
          </p:cNvPicPr>
          <p:nvPr/>
        </p:nvPicPr>
        <p:blipFill>
          <a:blip r:embed="rId3"/>
          <a:stretch>
            <a:fillRect/>
          </a:stretch>
        </p:blipFill>
        <p:spPr>
          <a:xfrm>
            <a:off x="6797016" y="779634"/>
            <a:ext cx="4321049" cy="2505671"/>
          </a:xfrm>
          <a:prstGeom prst="rect">
            <a:avLst/>
          </a:prstGeom>
        </p:spPr>
      </p:pic>
      <p:pic>
        <p:nvPicPr>
          <p:cNvPr id="14" name="Picture 13">
            <a:extLst>
              <a:ext uri="{FF2B5EF4-FFF2-40B4-BE49-F238E27FC236}">
                <a16:creationId xmlns:a16="http://schemas.microsoft.com/office/drawing/2014/main" id="{7D6B8207-44E6-13C4-0C08-9EFC4FD9F36C}"/>
              </a:ext>
            </a:extLst>
          </p:cNvPr>
          <p:cNvPicPr>
            <a:picLocks noChangeAspect="1"/>
          </p:cNvPicPr>
          <p:nvPr/>
        </p:nvPicPr>
        <p:blipFill>
          <a:blip r:embed="rId4"/>
          <a:stretch>
            <a:fillRect/>
          </a:stretch>
        </p:blipFill>
        <p:spPr>
          <a:xfrm>
            <a:off x="6810529" y="3919246"/>
            <a:ext cx="4511186" cy="1871730"/>
          </a:xfrm>
          <a:prstGeom prst="rect">
            <a:avLst/>
          </a:prstGeom>
        </p:spPr>
      </p:pic>
      <p:sp>
        <p:nvSpPr>
          <p:cNvPr id="15" name="TextBox 14">
            <a:extLst>
              <a:ext uri="{FF2B5EF4-FFF2-40B4-BE49-F238E27FC236}">
                <a16:creationId xmlns:a16="http://schemas.microsoft.com/office/drawing/2014/main" id="{9218778C-0B90-AF82-4B26-1194810AB0A1}"/>
              </a:ext>
            </a:extLst>
          </p:cNvPr>
          <p:cNvSpPr txBox="1"/>
          <p:nvPr/>
        </p:nvSpPr>
        <p:spPr>
          <a:xfrm>
            <a:off x="6810529" y="3285305"/>
            <a:ext cx="5111839" cy="861774"/>
          </a:xfrm>
          <a:prstGeom prst="rect">
            <a:avLst/>
          </a:prstGeom>
          <a:noFill/>
        </p:spPr>
        <p:txBody>
          <a:bodyPr wrap="square" rtlCol="0">
            <a:spAutoFit/>
          </a:bodyPr>
          <a:lstStyle/>
          <a:p>
            <a:pPr indent="-457200"/>
            <a:r>
              <a:rPr lang="en-US" sz="800" dirty="0">
                <a:solidFill>
                  <a:srgbClr val="FFFFFF"/>
                </a:solidFill>
              </a:rPr>
              <a:t>Source: Cecilia S. Lee, MD, </a:t>
            </a:r>
            <a:r>
              <a:rPr lang="en-US" sz="800" dirty="0" err="1">
                <a:solidFill>
                  <a:srgbClr val="FFFFFF"/>
                </a:solidFill>
              </a:rPr>
              <a:t>Aneesha</a:t>
            </a:r>
            <a:r>
              <a:rPr lang="en-US" sz="800" dirty="0">
                <a:solidFill>
                  <a:srgbClr val="FFFFFF"/>
                </a:solidFill>
              </a:rPr>
              <a:t> Morris, Russell N. Van Gelder, MD, PhD, and Aaron Y. Lee, MD, MSC, 2016."Evaluating Access to Eye Care in the Contiguous United States by Calculated Driving Time in the United States Medicare Population.“ </a:t>
            </a:r>
            <a:r>
              <a:rPr lang="en-US" sz="800" i="1" dirty="0">
                <a:solidFill>
                  <a:srgbClr val="FFFFFF"/>
                </a:solidFill>
              </a:rPr>
              <a:t>Ophthalmology</a:t>
            </a:r>
            <a:r>
              <a:rPr lang="en-US" sz="800" dirty="0">
                <a:solidFill>
                  <a:srgbClr val="FFFFFF"/>
                </a:solidFill>
              </a:rPr>
              <a:t> 123, no.12 (December 2016): 2456-2461, https://doi.org/10.1016/j.ophtha.2016.08.015</a:t>
            </a:r>
          </a:p>
          <a:p>
            <a:endParaRPr lang="en-US" dirty="0"/>
          </a:p>
        </p:txBody>
      </p:sp>
      <p:sp>
        <p:nvSpPr>
          <p:cNvPr id="16" name="TextBox 15">
            <a:extLst>
              <a:ext uri="{FF2B5EF4-FFF2-40B4-BE49-F238E27FC236}">
                <a16:creationId xmlns:a16="http://schemas.microsoft.com/office/drawing/2014/main" id="{58A0D73A-82B3-4051-A7D5-42796C6BAABE}"/>
              </a:ext>
            </a:extLst>
          </p:cNvPr>
          <p:cNvSpPr txBox="1"/>
          <p:nvPr/>
        </p:nvSpPr>
        <p:spPr>
          <a:xfrm>
            <a:off x="6797016" y="5882424"/>
            <a:ext cx="4606935" cy="861774"/>
          </a:xfrm>
          <a:prstGeom prst="rect">
            <a:avLst/>
          </a:prstGeom>
          <a:noFill/>
        </p:spPr>
        <p:txBody>
          <a:bodyPr wrap="square" rtlCol="0">
            <a:spAutoFit/>
          </a:bodyPr>
          <a:lstStyle/>
          <a:p>
            <a:pPr indent="-457200"/>
            <a:r>
              <a:rPr lang="en-US" sz="800" dirty="0">
                <a:solidFill>
                  <a:srgbClr val="FFFFFF"/>
                </a:solidFill>
              </a:rPr>
              <a:t>Source: Omar A </a:t>
            </a:r>
            <a:r>
              <a:rPr lang="en-US" sz="800" dirty="0" err="1">
                <a:solidFill>
                  <a:srgbClr val="FFFFFF"/>
                </a:solidFill>
              </a:rPr>
              <a:t>Halawa</a:t>
            </a:r>
            <a:r>
              <a:rPr lang="en-US" sz="800" dirty="0">
                <a:solidFill>
                  <a:srgbClr val="FFFFFF"/>
                </a:solidFill>
              </a:rPr>
              <a:t>, Ajay </a:t>
            </a:r>
            <a:r>
              <a:rPr lang="en-US" sz="800" dirty="0" err="1">
                <a:solidFill>
                  <a:srgbClr val="FFFFFF"/>
                </a:solidFill>
              </a:rPr>
              <a:t>Kolli</a:t>
            </a:r>
            <a:r>
              <a:rPr lang="en-US" sz="800" dirty="0">
                <a:solidFill>
                  <a:srgbClr val="FFFFFF"/>
                </a:solidFill>
              </a:rPr>
              <a:t>, </a:t>
            </a:r>
            <a:r>
              <a:rPr lang="en-US" sz="800" dirty="0" err="1">
                <a:solidFill>
                  <a:srgbClr val="FFFFFF"/>
                </a:solidFill>
              </a:rPr>
              <a:t>Gahee</a:t>
            </a:r>
            <a:r>
              <a:rPr lang="en-US" sz="800" dirty="0">
                <a:solidFill>
                  <a:srgbClr val="FFFFFF"/>
                </a:solidFill>
              </a:rPr>
              <a:t> Oh, William G Mitchell, Robert J Glynn, Dae Hyun Kim, David S Friedman, and </a:t>
            </a:r>
            <a:r>
              <a:rPr lang="en-US" sz="800" dirty="0" err="1">
                <a:solidFill>
                  <a:srgbClr val="FFFFFF"/>
                </a:solidFill>
              </a:rPr>
              <a:t>Nazlee</a:t>
            </a:r>
            <a:r>
              <a:rPr lang="en-US" sz="800" dirty="0">
                <a:solidFill>
                  <a:srgbClr val="FFFFFF"/>
                </a:solidFill>
              </a:rPr>
              <a:t> </a:t>
            </a:r>
            <a:r>
              <a:rPr lang="en-US" sz="800" dirty="0" err="1">
                <a:solidFill>
                  <a:srgbClr val="FFFFFF"/>
                </a:solidFill>
              </a:rPr>
              <a:t>Zebardast</a:t>
            </a:r>
            <a:r>
              <a:rPr lang="en-US" sz="800" dirty="0">
                <a:solidFill>
                  <a:srgbClr val="FFFFFF"/>
                </a:solidFill>
              </a:rPr>
              <a:t>, 2021. "Racial and socioeconomic differences in eye care utilization among Medicare beneficiaries with glaucoma.“ </a:t>
            </a:r>
            <a:r>
              <a:rPr lang="en-US" sz="800" i="1" dirty="0">
                <a:solidFill>
                  <a:srgbClr val="FFFFFF"/>
                </a:solidFill>
              </a:rPr>
              <a:t>Ophthalmology</a:t>
            </a:r>
            <a:r>
              <a:rPr lang="en-US" sz="800" dirty="0">
                <a:solidFill>
                  <a:srgbClr val="FFFFFF"/>
                </a:solidFill>
              </a:rPr>
              <a:t> 129, no.4 (April 2022): 397-405, https://doi.org/10.1016/j.ophtha.2021.09.022</a:t>
            </a:r>
          </a:p>
          <a:p>
            <a:endParaRPr lang="en-US" dirty="0"/>
          </a:p>
        </p:txBody>
      </p:sp>
    </p:spTree>
    <p:extLst>
      <p:ext uri="{BB962C8B-B14F-4D97-AF65-F5344CB8AC3E}">
        <p14:creationId xmlns:p14="http://schemas.microsoft.com/office/powerpoint/2010/main" val="3157859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28D9-3B23-5875-A248-61F31EA784FC}"/>
              </a:ext>
            </a:extLst>
          </p:cNvPr>
          <p:cNvSpPr>
            <a:spLocks noGrp="1"/>
          </p:cNvSpPr>
          <p:nvPr>
            <p:ph type="title"/>
          </p:nvPr>
        </p:nvSpPr>
        <p:spPr>
          <a:xfrm>
            <a:off x="305650" y="401782"/>
            <a:ext cx="10151336" cy="610467"/>
          </a:xfrm>
        </p:spPr>
        <p:txBody>
          <a:bodyPr>
            <a:normAutofit/>
          </a:bodyPr>
          <a:lstStyle/>
          <a:p>
            <a:r>
              <a:rPr lang="en-US" sz="3600" dirty="0"/>
              <a:t>Technical Benefits vs. Risks</a:t>
            </a:r>
          </a:p>
        </p:txBody>
      </p:sp>
      <p:sp>
        <p:nvSpPr>
          <p:cNvPr id="8" name="Text Placeholder 7">
            <a:extLst>
              <a:ext uri="{FF2B5EF4-FFF2-40B4-BE49-F238E27FC236}">
                <a16:creationId xmlns:a16="http://schemas.microsoft.com/office/drawing/2014/main" id="{E9DFD7D9-3901-08BE-BC64-A0745D80D43C}"/>
              </a:ext>
            </a:extLst>
          </p:cNvPr>
          <p:cNvSpPr>
            <a:spLocks noGrp="1"/>
          </p:cNvSpPr>
          <p:nvPr>
            <p:ph type="body" idx="1"/>
          </p:nvPr>
        </p:nvSpPr>
        <p:spPr>
          <a:xfrm>
            <a:off x="361916" y="1085473"/>
            <a:ext cx="5055593" cy="487518"/>
          </a:xfrm>
        </p:spPr>
        <p:txBody>
          <a:bodyPr/>
          <a:lstStyle/>
          <a:p>
            <a:r>
              <a:rPr lang="en-US" dirty="0"/>
              <a:t>benefits</a:t>
            </a:r>
          </a:p>
        </p:txBody>
      </p:sp>
      <p:sp>
        <p:nvSpPr>
          <p:cNvPr id="9" name="Content Placeholder 8">
            <a:extLst>
              <a:ext uri="{FF2B5EF4-FFF2-40B4-BE49-F238E27FC236}">
                <a16:creationId xmlns:a16="http://schemas.microsoft.com/office/drawing/2014/main" id="{6635710C-F31D-BC4F-CD20-143DB6934728}"/>
              </a:ext>
            </a:extLst>
          </p:cNvPr>
          <p:cNvSpPr>
            <a:spLocks noGrp="1"/>
          </p:cNvSpPr>
          <p:nvPr>
            <p:ph sz="half" idx="2"/>
          </p:nvPr>
        </p:nvSpPr>
        <p:spPr>
          <a:xfrm>
            <a:off x="345142" y="1646215"/>
            <a:ext cx="5055593" cy="3471760"/>
          </a:xfrm>
        </p:spPr>
        <p:txBody>
          <a:bodyPr>
            <a:noAutofit/>
          </a:bodyPr>
          <a:lstStyle/>
          <a:p>
            <a:r>
              <a:rPr lang="en-US" sz="1400" dirty="0"/>
              <a:t>Data storage, Data Analytics, Data Transmission</a:t>
            </a:r>
          </a:p>
          <a:p>
            <a:r>
              <a:rPr lang="en-US" sz="1400" dirty="0"/>
              <a:t>Interoperability</a:t>
            </a:r>
          </a:p>
          <a:p>
            <a:r>
              <a:rPr lang="en-US" sz="1400" dirty="0"/>
              <a:t>“Big Data” (6 V’s) with 3 digital health apps </a:t>
            </a:r>
            <a:r>
              <a:rPr lang="en-US" sz="800" dirty="0"/>
              <a:t>(</a:t>
            </a:r>
            <a:r>
              <a:rPr lang="en-US" sz="800" dirty="0" err="1"/>
              <a:t>Ristevski</a:t>
            </a:r>
            <a:r>
              <a:rPr lang="en-US" sz="800" dirty="0"/>
              <a:t> et al. 2018)</a:t>
            </a:r>
          </a:p>
          <a:p>
            <a:pPr lvl="1"/>
            <a:r>
              <a:rPr lang="en-US" sz="1200" dirty="0"/>
              <a:t>Value</a:t>
            </a:r>
          </a:p>
          <a:p>
            <a:pPr lvl="1"/>
            <a:r>
              <a:rPr lang="en-US" sz="1200" dirty="0"/>
              <a:t>Volume</a:t>
            </a:r>
          </a:p>
          <a:p>
            <a:pPr lvl="1"/>
            <a:r>
              <a:rPr lang="en-US" sz="1200" dirty="0"/>
              <a:t>Velocity</a:t>
            </a:r>
          </a:p>
          <a:p>
            <a:pPr lvl="1"/>
            <a:r>
              <a:rPr lang="en-US" sz="1200" dirty="0"/>
              <a:t>Variety</a:t>
            </a:r>
          </a:p>
          <a:p>
            <a:pPr lvl="1"/>
            <a:r>
              <a:rPr lang="en-US" sz="1200" dirty="0"/>
              <a:t>Veracity</a:t>
            </a:r>
          </a:p>
          <a:p>
            <a:pPr lvl="1"/>
            <a:r>
              <a:rPr lang="en-US" sz="1200" dirty="0"/>
              <a:t>Variability</a:t>
            </a:r>
          </a:p>
          <a:p>
            <a:pPr marL="228600" lvl="1" indent="0">
              <a:buNone/>
            </a:pPr>
            <a:endParaRPr lang="en-US" sz="1400" dirty="0"/>
          </a:p>
        </p:txBody>
      </p:sp>
      <p:sp>
        <p:nvSpPr>
          <p:cNvPr id="10" name="Text Placeholder 9">
            <a:extLst>
              <a:ext uri="{FF2B5EF4-FFF2-40B4-BE49-F238E27FC236}">
                <a16:creationId xmlns:a16="http://schemas.microsoft.com/office/drawing/2014/main" id="{14ED40BC-1C10-B570-342A-8209F12AE367}"/>
              </a:ext>
            </a:extLst>
          </p:cNvPr>
          <p:cNvSpPr>
            <a:spLocks noGrp="1"/>
          </p:cNvSpPr>
          <p:nvPr>
            <p:ph type="body" sz="quarter" idx="3"/>
          </p:nvPr>
        </p:nvSpPr>
        <p:spPr>
          <a:xfrm>
            <a:off x="361916" y="5166017"/>
            <a:ext cx="4571287" cy="407504"/>
          </a:xfrm>
        </p:spPr>
        <p:txBody>
          <a:bodyPr/>
          <a:lstStyle/>
          <a:p>
            <a:r>
              <a:rPr lang="en-US" dirty="0"/>
              <a:t>risks</a:t>
            </a:r>
          </a:p>
        </p:txBody>
      </p:sp>
      <p:sp>
        <p:nvSpPr>
          <p:cNvPr id="11" name="Content Placeholder 10">
            <a:extLst>
              <a:ext uri="{FF2B5EF4-FFF2-40B4-BE49-F238E27FC236}">
                <a16:creationId xmlns:a16="http://schemas.microsoft.com/office/drawing/2014/main" id="{E1865C8C-49BE-F8E2-9431-02A3B7DE52B1}"/>
              </a:ext>
            </a:extLst>
          </p:cNvPr>
          <p:cNvSpPr>
            <a:spLocks noGrp="1"/>
          </p:cNvSpPr>
          <p:nvPr>
            <p:ph sz="quarter" idx="4"/>
          </p:nvPr>
        </p:nvSpPr>
        <p:spPr>
          <a:xfrm>
            <a:off x="457200" y="5621563"/>
            <a:ext cx="3097949" cy="928799"/>
          </a:xfrm>
        </p:spPr>
        <p:txBody>
          <a:bodyPr>
            <a:noAutofit/>
          </a:bodyPr>
          <a:lstStyle/>
          <a:p>
            <a:r>
              <a:rPr lang="en-US" sz="1400" dirty="0"/>
              <a:t>HIPAA</a:t>
            </a:r>
          </a:p>
          <a:p>
            <a:r>
              <a:rPr lang="en-US" sz="1400" dirty="0"/>
              <a:t>Data privacy</a:t>
            </a:r>
          </a:p>
          <a:p>
            <a:r>
              <a:rPr lang="en-US" sz="1400" dirty="0"/>
              <a:t>Data security </a:t>
            </a:r>
          </a:p>
        </p:txBody>
      </p:sp>
      <p:sp>
        <p:nvSpPr>
          <p:cNvPr id="7" name="Slide Number Placeholder 6">
            <a:extLst>
              <a:ext uri="{FF2B5EF4-FFF2-40B4-BE49-F238E27FC236}">
                <a16:creationId xmlns:a16="http://schemas.microsoft.com/office/drawing/2014/main" id="{752E3188-18D5-A9E8-1905-0E7758F3AB20}"/>
              </a:ext>
            </a:extLst>
          </p:cNvPr>
          <p:cNvSpPr>
            <a:spLocks noGrp="1"/>
          </p:cNvSpPr>
          <p:nvPr>
            <p:ph type="sldNum" sz="quarter" idx="12"/>
          </p:nvPr>
        </p:nvSpPr>
        <p:spPr/>
        <p:txBody>
          <a:bodyPr/>
          <a:lstStyle/>
          <a:p>
            <a:fld id="{6E91CC32-6A6B-4E2E-BBA1-6864F305DA26}" type="slidenum">
              <a:rPr lang="en-US" smtClean="0"/>
              <a:t>7</a:t>
            </a:fld>
            <a:endParaRPr lang="en-US"/>
          </a:p>
        </p:txBody>
      </p:sp>
      <p:pic>
        <p:nvPicPr>
          <p:cNvPr id="12" name="Picture 11">
            <a:extLst>
              <a:ext uri="{FF2B5EF4-FFF2-40B4-BE49-F238E27FC236}">
                <a16:creationId xmlns:a16="http://schemas.microsoft.com/office/drawing/2014/main" id="{4539F7DA-3682-2252-A3B8-B97A22948519}"/>
              </a:ext>
            </a:extLst>
          </p:cNvPr>
          <p:cNvPicPr>
            <a:picLocks noChangeAspect="1"/>
          </p:cNvPicPr>
          <p:nvPr/>
        </p:nvPicPr>
        <p:blipFill>
          <a:blip r:embed="rId3"/>
          <a:stretch>
            <a:fillRect/>
          </a:stretch>
        </p:blipFill>
        <p:spPr>
          <a:xfrm>
            <a:off x="5687784" y="1085473"/>
            <a:ext cx="5599052" cy="3016109"/>
          </a:xfrm>
          <a:prstGeom prst="rect">
            <a:avLst/>
          </a:prstGeom>
        </p:spPr>
      </p:pic>
      <p:sp>
        <p:nvSpPr>
          <p:cNvPr id="13" name="TextBox 12">
            <a:extLst>
              <a:ext uri="{FF2B5EF4-FFF2-40B4-BE49-F238E27FC236}">
                <a16:creationId xmlns:a16="http://schemas.microsoft.com/office/drawing/2014/main" id="{DA9E5EDB-F91F-B134-AAD5-4D8B0DDF51DF}"/>
              </a:ext>
            </a:extLst>
          </p:cNvPr>
          <p:cNvSpPr txBox="1"/>
          <p:nvPr/>
        </p:nvSpPr>
        <p:spPr>
          <a:xfrm>
            <a:off x="5704281" y="4096963"/>
            <a:ext cx="5566057" cy="738664"/>
          </a:xfrm>
          <a:prstGeom prst="rect">
            <a:avLst/>
          </a:prstGeom>
          <a:noFill/>
        </p:spPr>
        <p:txBody>
          <a:bodyPr wrap="square" rtlCol="0">
            <a:spAutoFit/>
          </a:bodyPr>
          <a:lstStyle/>
          <a:p>
            <a:pPr indent="-457200"/>
            <a:r>
              <a:rPr lang="en-US" sz="800" kern="100" dirty="0">
                <a:effectLst/>
                <a:latin typeface="Calibri" panose="020F0502020204030204" pitchFamily="34" charset="0"/>
                <a:ea typeface="Aptos" panose="020B0004020202020204" pitchFamily="34" charset="0"/>
                <a:cs typeface="Times New Roman" panose="02020603050405020304" pitchFamily="18" charset="0"/>
              </a:rPr>
              <a:t>Source: iCare, 2023. “</a:t>
            </a:r>
            <a:r>
              <a:rPr lang="en-US" sz="800" kern="100" dirty="0" err="1">
                <a:effectLst/>
                <a:latin typeface="Calibri" panose="020F0502020204030204" pitchFamily="34" charset="0"/>
                <a:ea typeface="Aptos" panose="020B0004020202020204" pitchFamily="34" charset="0"/>
                <a:cs typeface="Times New Roman" panose="02020603050405020304" pitchFamily="18" charset="0"/>
              </a:rPr>
              <a:t>Icare</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 CLINIC, </a:t>
            </a:r>
            <a:r>
              <a:rPr lang="en-US" sz="800" kern="100" dirty="0" err="1">
                <a:effectLst/>
                <a:latin typeface="Calibri" panose="020F0502020204030204" pitchFamily="34" charset="0"/>
                <a:ea typeface="Aptos" panose="020B0004020202020204" pitchFamily="34" charset="0"/>
                <a:cs typeface="Times New Roman" panose="02020603050405020304" pitchFamily="18" charset="0"/>
              </a:rPr>
              <a:t>Icare</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 EXPORT, and </a:t>
            </a:r>
            <a:r>
              <a:rPr lang="en-US" sz="800" kern="100" dirty="0" err="1">
                <a:effectLst/>
                <a:latin typeface="Calibri" panose="020F0502020204030204" pitchFamily="34" charset="0"/>
                <a:ea typeface="Aptos" panose="020B0004020202020204" pitchFamily="34" charset="0"/>
                <a:cs typeface="Times New Roman" panose="02020603050405020304" pitchFamily="18" charset="0"/>
              </a:rPr>
              <a:t>Icare</a:t>
            </a:r>
            <a:r>
              <a:rPr lang="en-US" sz="800" kern="100" dirty="0">
                <a:effectLst/>
                <a:latin typeface="Calibri" panose="020F0502020204030204" pitchFamily="34" charset="0"/>
                <a:ea typeface="Aptos" panose="020B0004020202020204" pitchFamily="34" charset="0"/>
                <a:cs typeface="Times New Roman" panose="02020603050405020304" pitchFamily="18" charset="0"/>
              </a:rPr>
              <a:t> PATIENT app INSTRUCTION MANUAL FOR PATIENTS.” Accessed on September 30, 2023. </a:t>
            </a:r>
            <a:r>
              <a:rPr lang="en-US" sz="800" u="sng" kern="100" dirty="0">
                <a:solidFill>
                  <a:srgbClr val="467886"/>
                </a:solidFill>
                <a:effectLst/>
                <a:latin typeface="Calibri" panose="020F0502020204030204" pitchFamily="34" charset="0"/>
                <a:ea typeface="Aptos" panose="020B0004020202020204" pitchFamily="34" charset="0"/>
                <a:cs typeface="Times New Roman" panose="02020603050405020304" pitchFamily="18" charset="0"/>
                <a:hlinkClick r:id="rId4"/>
              </a:rPr>
              <a:t>https://www.icare-world.com/wp-content/uploads/2021/07/TS02-014-US-1.5-Icare-CLINIC-PATIENT-and-EXPORT-Instruction-Manual-for-Patient.pdf</a:t>
            </a:r>
            <a:endParaRPr lang="en-US" sz="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515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8BB2-BEB2-B361-AA25-131CD1EB5C9D}"/>
              </a:ext>
            </a:extLst>
          </p:cNvPr>
          <p:cNvSpPr>
            <a:spLocks noGrp="1"/>
          </p:cNvSpPr>
          <p:nvPr>
            <p:ph type="title"/>
          </p:nvPr>
        </p:nvSpPr>
        <p:spPr>
          <a:xfrm>
            <a:off x="303197" y="750627"/>
            <a:ext cx="4878403" cy="714758"/>
          </a:xfrm>
        </p:spPr>
        <p:txBody>
          <a:bodyPr>
            <a:normAutofit/>
          </a:bodyPr>
          <a:lstStyle/>
          <a:p>
            <a:r>
              <a:rPr lang="en-US" sz="3600" dirty="0"/>
              <a:t>Financial Benefits</a:t>
            </a:r>
          </a:p>
        </p:txBody>
      </p:sp>
      <p:sp>
        <p:nvSpPr>
          <p:cNvPr id="3" name="Content Placeholder 2">
            <a:extLst>
              <a:ext uri="{FF2B5EF4-FFF2-40B4-BE49-F238E27FC236}">
                <a16:creationId xmlns:a16="http://schemas.microsoft.com/office/drawing/2014/main" id="{79BC569D-1018-FBAF-7529-8F7F5C69BA50}"/>
              </a:ext>
            </a:extLst>
          </p:cNvPr>
          <p:cNvSpPr>
            <a:spLocks noGrp="1"/>
          </p:cNvSpPr>
          <p:nvPr>
            <p:ph sz="half" idx="1"/>
          </p:nvPr>
        </p:nvSpPr>
        <p:spPr>
          <a:xfrm>
            <a:off x="303197" y="1663174"/>
            <a:ext cx="4571288" cy="4101492"/>
          </a:xfrm>
        </p:spPr>
        <p:txBody>
          <a:bodyPr/>
          <a:lstStyle/>
          <a:p>
            <a:r>
              <a:rPr lang="en-US" sz="1800" dirty="0"/>
              <a:t>Cost per visit decrease</a:t>
            </a:r>
          </a:p>
          <a:p>
            <a:r>
              <a:rPr lang="en-US" sz="1800" dirty="0"/>
              <a:t>Medication Costs decrease</a:t>
            </a:r>
          </a:p>
          <a:p>
            <a:pPr marL="0" indent="0">
              <a:buNone/>
            </a:pPr>
            <a:endParaRPr lang="en-US" dirty="0"/>
          </a:p>
          <a:p>
            <a:pPr marL="228600" lvl="1" indent="0">
              <a:buNone/>
            </a:pPr>
            <a:endParaRPr lang="en-US" dirty="0"/>
          </a:p>
          <a:p>
            <a:pPr marL="0" indent="0">
              <a:buNone/>
            </a:pPr>
            <a:endParaRPr lang="en-US" dirty="0"/>
          </a:p>
        </p:txBody>
      </p:sp>
      <p:pic>
        <p:nvPicPr>
          <p:cNvPr id="8" name="Content Placeholder 7">
            <a:extLst>
              <a:ext uri="{FF2B5EF4-FFF2-40B4-BE49-F238E27FC236}">
                <a16:creationId xmlns:a16="http://schemas.microsoft.com/office/drawing/2014/main" id="{8B64D133-BDF2-B58E-79A2-0195C06D1872}"/>
              </a:ext>
            </a:extLst>
          </p:cNvPr>
          <p:cNvPicPr>
            <a:picLocks noGrp="1" noChangeAspect="1"/>
          </p:cNvPicPr>
          <p:nvPr>
            <p:ph sz="half" idx="2"/>
          </p:nvPr>
        </p:nvPicPr>
        <p:blipFill>
          <a:blip r:embed="rId3"/>
          <a:stretch>
            <a:fillRect/>
          </a:stretch>
        </p:blipFill>
        <p:spPr>
          <a:xfrm>
            <a:off x="5898734" y="972892"/>
            <a:ext cx="5787087" cy="2650620"/>
          </a:xfrm>
          <a:prstGeom prst="rect">
            <a:avLst/>
          </a:prstGeom>
        </p:spPr>
      </p:pic>
      <p:sp>
        <p:nvSpPr>
          <p:cNvPr id="7" name="Slide Number Placeholder 6">
            <a:extLst>
              <a:ext uri="{FF2B5EF4-FFF2-40B4-BE49-F238E27FC236}">
                <a16:creationId xmlns:a16="http://schemas.microsoft.com/office/drawing/2014/main" id="{7DA272DF-8745-29E9-49A9-9EA813E14835}"/>
              </a:ext>
            </a:extLst>
          </p:cNvPr>
          <p:cNvSpPr>
            <a:spLocks noGrp="1"/>
          </p:cNvSpPr>
          <p:nvPr>
            <p:ph type="sldNum" sz="quarter" idx="12"/>
          </p:nvPr>
        </p:nvSpPr>
        <p:spPr/>
        <p:txBody>
          <a:bodyPr/>
          <a:lstStyle/>
          <a:p>
            <a:fld id="{6E91CC32-6A6B-4E2E-BBA1-6864F305DA26}" type="slidenum">
              <a:rPr lang="en-US" smtClean="0"/>
              <a:t>8</a:t>
            </a:fld>
            <a:endParaRPr lang="en-US"/>
          </a:p>
        </p:txBody>
      </p:sp>
      <p:graphicFrame>
        <p:nvGraphicFramePr>
          <p:cNvPr id="13" name="Table 12">
            <a:extLst>
              <a:ext uri="{FF2B5EF4-FFF2-40B4-BE49-F238E27FC236}">
                <a16:creationId xmlns:a16="http://schemas.microsoft.com/office/drawing/2014/main" id="{C831A1AD-3CBD-D076-23D1-29984F9C2C80}"/>
              </a:ext>
            </a:extLst>
          </p:cNvPr>
          <p:cNvGraphicFramePr>
            <a:graphicFrameLocks noGrp="1"/>
          </p:cNvGraphicFramePr>
          <p:nvPr>
            <p:extLst>
              <p:ext uri="{D42A27DB-BD31-4B8C-83A1-F6EECF244321}">
                <p14:modId xmlns:p14="http://schemas.microsoft.com/office/powerpoint/2010/main" val="10391087"/>
              </p:ext>
            </p:extLst>
          </p:nvPr>
        </p:nvGraphicFramePr>
        <p:xfrm>
          <a:off x="4350133" y="4537737"/>
          <a:ext cx="7647709" cy="1483360"/>
        </p:xfrm>
        <a:graphic>
          <a:graphicData uri="http://schemas.openxmlformats.org/drawingml/2006/table">
            <a:tbl>
              <a:tblPr firstRow="1" bandRow="1">
                <a:tableStyleId>{5C22544A-7EE6-4342-B048-85BDC9FD1C3A}</a:tableStyleId>
              </a:tblPr>
              <a:tblGrid>
                <a:gridCol w="2355801">
                  <a:extLst>
                    <a:ext uri="{9D8B030D-6E8A-4147-A177-3AD203B41FA5}">
                      <a16:colId xmlns:a16="http://schemas.microsoft.com/office/drawing/2014/main" val="3126981159"/>
                    </a:ext>
                  </a:extLst>
                </a:gridCol>
                <a:gridCol w="3494156">
                  <a:extLst>
                    <a:ext uri="{9D8B030D-6E8A-4147-A177-3AD203B41FA5}">
                      <a16:colId xmlns:a16="http://schemas.microsoft.com/office/drawing/2014/main" val="1704021045"/>
                    </a:ext>
                  </a:extLst>
                </a:gridCol>
                <a:gridCol w="1797752">
                  <a:extLst>
                    <a:ext uri="{9D8B030D-6E8A-4147-A177-3AD203B41FA5}">
                      <a16:colId xmlns:a16="http://schemas.microsoft.com/office/drawing/2014/main" val="3854685895"/>
                    </a:ext>
                  </a:extLst>
                </a:gridCol>
              </a:tblGrid>
              <a:tr h="370840">
                <a:tc>
                  <a:txBody>
                    <a:bodyPr/>
                    <a:lstStyle/>
                    <a:p>
                      <a:r>
                        <a:rPr lang="en-US" dirty="0"/>
                        <a:t>OAG Severity</a:t>
                      </a:r>
                    </a:p>
                  </a:txBody>
                  <a:tcPr/>
                </a:tc>
                <a:tc>
                  <a:txBody>
                    <a:bodyPr/>
                    <a:lstStyle/>
                    <a:p>
                      <a:r>
                        <a:rPr lang="en-US" dirty="0"/>
                        <a:t>Median Pharmacy Costs</a:t>
                      </a:r>
                    </a:p>
                  </a:txBody>
                  <a:tcPr/>
                </a:tc>
                <a:tc>
                  <a:txBody>
                    <a:bodyPr/>
                    <a:lstStyle/>
                    <a:p>
                      <a:r>
                        <a:rPr lang="en-US" dirty="0"/>
                        <a:t>IQR</a:t>
                      </a:r>
                    </a:p>
                  </a:txBody>
                  <a:tcPr/>
                </a:tc>
                <a:extLst>
                  <a:ext uri="{0D108BD9-81ED-4DB2-BD59-A6C34878D82A}">
                    <a16:rowId xmlns:a16="http://schemas.microsoft.com/office/drawing/2014/main" val="2055285548"/>
                  </a:ext>
                </a:extLst>
              </a:tr>
              <a:tr h="370840">
                <a:tc>
                  <a:txBody>
                    <a:bodyPr/>
                    <a:lstStyle/>
                    <a:p>
                      <a:r>
                        <a:rPr lang="en-US" dirty="0"/>
                        <a:t>Severe                   </a:t>
                      </a:r>
                    </a:p>
                  </a:txBody>
                  <a:tcPr/>
                </a:tc>
                <a:tc>
                  <a:txBody>
                    <a:bodyPr/>
                    <a:lstStyle/>
                    <a:p>
                      <a:r>
                        <a:rPr lang="en-US" dirty="0"/>
                        <a:t>$493</a:t>
                      </a:r>
                    </a:p>
                  </a:txBody>
                  <a:tcPr/>
                </a:tc>
                <a:tc>
                  <a:txBody>
                    <a:bodyPr/>
                    <a:lstStyle/>
                    <a:p>
                      <a:r>
                        <a:rPr lang="en-US" dirty="0"/>
                        <a:t>$122 - $1457</a:t>
                      </a:r>
                    </a:p>
                  </a:txBody>
                  <a:tcPr/>
                </a:tc>
                <a:extLst>
                  <a:ext uri="{0D108BD9-81ED-4DB2-BD59-A6C34878D82A}">
                    <a16:rowId xmlns:a16="http://schemas.microsoft.com/office/drawing/2014/main" val="1078381350"/>
                  </a:ext>
                </a:extLst>
              </a:tr>
              <a:tr h="370840">
                <a:tc>
                  <a:txBody>
                    <a:bodyPr/>
                    <a:lstStyle/>
                    <a:p>
                      <a:r>
                        <a:rPr lang="en-US" dirty="0"/>
                        <a:t>Moderate</a:t>
                      </a:r>
                    </a:p>
                  </a:txBody>
                  <a:tcPr/>
                </a:tc>
                <a:tc>
                  <a:txBody>
                    <a:bodyPr/>
                    <a:lstStyle/>
                    <a:p>
                      <a:r>
                        <a:rPr lang="en-US" dirty="0"/>
                        <a:t>$244</a:t>
                      </a:r>
                    </a:p>
                  </a:txBody>
                  <a:tcPr/>
                </a:tc>
                <a:tc>
                  <a:txBody>
                    <a:bodyPr/>
                    <a:lstStyle/>
                    <a:p>
                      <a:r>
                        <a:rPr lang="en-US" dirty="0"/>
                        <a:t>$84 - $1113</a:t>
                      </a:r>
                    </a:p>
                  </a:txBody>
                  <a:tcPr/>
                </a:tc>
                <a:extLst>
                  <a:ext uri="{0D108BD9-81ED-4DB2-BD59-A6C34878D82A}">
                    <a16:rowId xmlns:a16="http://schemas.microsoft.com/office/drawing/2014/main" val="3892501217"/>
                  </a:ext>
                </a:extLst>
              </a:tr>
              <a:tr h="370840">
                <a:tc>
                  <a:txBody>
                    <a:bodyPr/>
                    <a:lstStyle/>
                    <a:p>
                      <a:r>
                        <a:rPr lang="en-US" dirty="0"/>
                        <a:t>Mild</a:t>
                      </a:r>
                    </a:p>
                  </a:txBody>
                  <a:tcPr/>
                </a:tc>
                <a:tc>
                  <a:txBody>
                    <a:bodyPr/>
                    <a:lstStyle/>
                    <a:p>
                      <a:r>
                        <a:rPr lang="en-US" dirty="0"/>
                        <a:t>$139</a:t>
                      </a:r>
                    </a:p>
                  </a:txBody>
                  <a:tcPr/>
                </a:tc>
                <a:tc>
                  <a:txBody>
                    <a:bodyPr/>
                    <a:lstStyle/>
                    <a:p>
                      <a:r>
                        <a:rPr lang="en-US" dirty="0"/>
                        <a:t>$66 - $818</a:t>
                      </a:r>
                    </a:p>
                  </a:txBody>
                  <a:tcPr/>
                </a:tc>
                <a:extLst>
                  <a:ext uri="{0D108BD9-81ED-4DB2-BD59-A6C34878D82A}">
                    <a16:rowId xmlns:a16="http://schemas.microsoft.com/office/drawing/2014/main" val="2595372729"/>
                  </a:ext>
                </a:extLst>
              </a:tr>
            </a:tbl>
          </a:graphicData>
        </a:graphic>
      </p:graphicFrame>
      <p:sp>
        <p:nvSpPr>
          <p:cNvPr id="14" name="TextBox 13">
            <a:extLst>
              <a:ext uri="{FF2B5EF4-FFF2-40B4-BE49-F238E27FC236}">
                <a16:creationId xmlns:a16="http://schemas.microsoft.com/office/drawing/2014/main" id="{5A6F986E-46D1-1305-A615-B05081D890F9}"/>
              </a:ext>
            </a:extLst>
          </p:cNvPr>
          <p:cNvSpPr txBox="1"/>
          <p:nvPr/>
        </p:nvSpPr>
        <p:spPr>
          <a:xfrm>
            <a:off x="5898733" y="3645471"/>
            <a:ext cx="5505217" cy="615553"/>
          </a:xfrm>
          <a:prstGeom prst="rect">
            <a:avLst/>
          </a:prstGeom>
          <a:noFill/>
        </p:spPr>
        <p:txBody>
          <a:bodyPr wrap="square" rtlCol="0">
            <a:spAutoFit/>
          </a:bodyPr>
          <a:lstStyle/>
          <a:p>
            <a:pPr indent="-457200"/>
            <a:r>
              <a:rPr lang="en-US" sz="800" b="0" i="0" dirty="0">
                <a:effectLst/>
                <a:latin typeface="Calibri" panose="020F0502020204030204" pitchFamily="34" charset="0"/>
                <a:ea typeface="Calibri" panose="020F0502020204030204" pitchFamily="34" charset="0"/>
                <a:cs typeface="Calibri" panose="020F0502020204030204" pitchFamily="34" charset="0"/>
              </a:rPr>
              <a:t>Source: Rohit Varma, Paul P. Lee, Ivan Goldberg, and Sameer Kotak, 2011. "An Assessment of the Health and Economic Burdens of Glaucoma." </a:t>
            </a:r>
            <a:r>
              <a:rPr lang="en-US" sz="800" b="0" i="1" dirty="0">
                <a:effectLst/>
                <a:latin typeface="Calibri" panose="020F0502020204030204" pitchFamily="34" charset="0"/>
                <a:ea typeface="Calibri" panose="020F0502020204030204" pitchFamily="34" charset="0"/>
                <a:cs typeface="Calibri" panose="020F0502020204030204" pitchFamily="34" charset="0"/>
              </a:rPr>
              <a:t>Am J </a:t>
            </a:r>
            <a:r>
              <a:rPr lang="en-US" sz="800" b="0" i="1" dirty="0" err="1">
                <a:effectLst/>
                <a:latin typeface="Calibri" panose="020F0502020204030204" pitchFamily="34" charset="0"/>
                <a:ea typeface="Calibri" panose="020F0502020204030204" pitchFamily="34" charset="0"/>
                <a:cs typeface="Calibri" panose="020F0502020204030204" pitchFamily="34" charset="0"/>
              </a:rPr>
              <a:t>Ophthalmol</a:t>
            </a:r>
            <a:r>
              <a:rPr lang="en-US" sz="800" b="0" i="0" dirty="0">
                <a:effectLst/>
                <a:latin typeface="Calibri" panose="020F0502020204030204" pitchFamily="34" charset="0"/>
                <a:ea typeface="Calibri" panose="020F0502020204030204" pitchFamily="34" charset="0"/>
                <a:cs typeface="Calibri" panose="020F0502020204030204" pitchFamily="34" charset="0"/>
              </a:rPr>
              <a:t> 152, no. 4 (October): 515-522, </a:t>
            </a:r>
            <a:r>
              <a:rPr lang="en-US" sz="800" u="sng" dirty="0">
                <a:latin typeface="Calibri" panose="020F0502020204030204" pitchFamily="34" charset="0"/>
                <a:ea typeface="Calibri" panose="020F0502020204030204" pitchFamily="34" charset="0"/>
                <a:cs typeface="Calibri" panose="020F0502020204030204" pitchFamily="34" charset="0"/>
              </a:rPr>
              <a:t>https://doi.org/10.1016/j.ajo.2011.06.004</a:t>
            </a:r>
            <a:endParaRPr lang="en-US" sz="800"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15" name="TextBox 14">
            <a:extLst>
              <a:ext uri="{FF2B5EF4-FFF2-40B4-BE49-F238E27FC236}">
                <a16:creationId xmlns:a16="http://schemas.microsoft.com/office/drawing/2014/main" id="{14D4AA6D-6501-440B-2225-6809A6814D8F}"/>
              </a:ext>
            </a:extLst>
          </p:cNvPr>
          <p:cNvSpPr txBox="1"/>
          <p:nvPr/>
        </p:nvSpPr>
        <p:spPr>
          <a:xfrm>
            <a:off x="4247465" y="5816199"/>
            <a:ext cx="6902288" cy="615553"/>
          </a:xfrm>
          <a:prstGeom prst="rect">
            <a:avLst/>
          </a:prstGeom>
          <a:noFill/>
        </p:spPr>
        <p:txBody>
          <a:bodyPr wrap="square" rtlCol="0">
            <a:spAutoFit/>
          </a:bodyPr>
          <a:lstStyle/>
          <a:p>
            <a:endParaRPr lang="en-US" dirty="0"/>
          </a:p>
          <a:p>
            <a:pPr indent="-457200"/>
            <a:r>
              <a:rPr lang="en-US" sz="800" dirty="0"/>
              <a:t>Source: Shih et al, 2021. "Clinical and Economic Burden of Glaucoma by Disease Severity: A United States Claims-Based Analysis." Ophthalmology Glaucoma 4, no. 5 (October): 490-503, https://doi.org/10.1016/j.ogla.2020.12.007</a:t>
            </a:r>
          </a:p>
        </p:txBody>
      </p:sp>
    </p:spTree>
    <p:extLst>
      <p:ext uri="{BB962C8B-B14F-4D97-AF65-F5344CB8AC3E}">
        <p14:creationId xmlns:p14="http://schemas.microsoft.com/office/powerpoint/2010/main" val="395251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D78F-5E9F-7121-AE24-41B28CDD11AE}"/>
              </a:ext>
            </a:extLst>
          </p:cNvPr>
          <p:cNvSpPr>
            <a:spLocks noGrp="1"/>
          </p:cNvSpPr>
          <p:nvPr>
            <p:ph type="title"/>
          </p:nvPr>
        </p:nvSpPr>
        <p:spPr>
          <a:xfrm>
            <a:off x="303197" y="358391"/>
            <a:ext cx="10118618" cy="578417"/>
          </a:xfrm>
        </p:spPr>
        <p:txBody>
          <a:bodyPr>
            <a:noAutofit/>
          </a:bodyPr>
          <a:lstStyle/>
          <a:p>
            <a:r>
              <a:rPr lang="en-US" sz="3600" dirty="0"/>
              <a:t>Financial Benefits – Value Based Medicine</a:t>
            </a:r>
          </a:p>
        </p:txBody>
      </p:sp>
      <p:sp>
        <p:nvSpPr>
          <p:cNvPr id="3" name="Content Placeholder 2">
            <a:extLst>
              <a:ext uri="{FF2B5EF4-FFF2-40B4-BE49-F238E27FC236}">
                <a16:creationId xmlns:a16="http://schemas.microsoft.com/office/drawing/2014/main" id="{1C164586-3E47-F0C7-56EE-3CB3CA7EF793}"/>
              </a:ext>
            </a:extLst>
          </p:cNvPr>
          <p:cNvSpPr>
            <a:spLocks noGrp="1"/>
          </p:cNvSpPr>
          <p:nvPr>
            <p:ph sz="half" idx="1"/>
          </p:nvPr>
        </p:nvSpPr>
        <p:spPr>
          <a:xfrm>
            <a:off x="6670431" y="1177635"/>
            <a:ext cx="5285000" cy="4683901"/>
          </a:xfrm>
        </p:spPr>
        <p:txBody>
          <a:bodyPr>
            <a:normAutofit/>
          </a:bodyPr>
          <a:lstStyle/>
          <a:p>
            <a:pPr marL="0" indent="0">
              <a:buNone/>
            </a:pPr>
            <a:r>
              <a:rPr lang="en-US" dirty="0"/>
              <a:t>Value Based Medicine in Ophthalmology</a:t>
            </a:r>
          </a:p>
          <a:p>
            <a:pPr lvl="1"/>
            <a:r>
              <a:rPr lang="en-US" sz="1400" dirty="0"/>
              <a:t>Ophthalmology was first specialty to support based on study by Brown et al in 2004.</a:t>
            </a:r>
          </a:p>
          <a:p>
            <a:pPr lvl="1"/>
            <a:r>
              <a:rPr lang="en-US" sz="1400" dirty="0"/>
              <a:t>“Value” of care based on ability to improve vision which improves quality of life or QALYs.</a:t>
            </a:r>
          </a:p>
          <a:p>
            <a:pPr lvl="1"/>
            <a:r>
              <a:rPr lang="en-US" sz="1400" dirty="0"/>
              <a:t>Value = Visual acuity in better seeing eye.</a:t>
            </a:r>
          </a:p>
          <a:p>
            <a:pPr lvl="1"/>
            <a:r>
              <a:rPr lang="en-US" sz="1400" b="1" dirty="0">
                <a:solidFill>
                  <a:srgbClr val="92D050"/>
                </a:solidFill>
              </a:rPr>
              <a:t>Glaucoma Diagnosis</a:t>
            </a:r>
          </a:p>
          <a:p>
            <a:pPr lvl="2"/>
            <a:r>
              <a:rPr lang="en-US" sz="1200" b="1" dirty="0">
                <a:solidFill>
                  <a:srgbClr val="92D050"/>
                </a:solidFill>
              </a:rPr>
              <a:t>Drops cost utility from 1.00 =&gt; 0.97</a:t>
            </a:r>
          </a:p>
          <a:p>
            <a:pPr lvl="1"/>
            <a:r>
              <a:rPr lang="en-US" sz="1400" b="1" dirty="0">
                <a:solidFill>
                  <a:srgbClr val="FF0000"/>
                </a:solidFill>
              </a:rPr>
              <a:t>End Stage Bilateral Glaucoma</a:t>
            </a:r>
          </a:p>
          <a:p>
            <a:pPr lvl="2"/>
            <a:r>
              <a:rPr lang="en-US" sz="1200" b="1" dirty="0">
                <a:solidFill>
                  <a:srgbClr val="FF0000"/>
                </a:solidFill>
              </a:rPr>
              <a:t>0.52 cost utility</a:t>
            </a:r>
          </a:p>
          <a:p>
            <a:pPr lvl="2"/>
            <a:r>
              <a:rPr lang="en-US" sz="1200" b="1" dirty="0">
                <a:solidFill>
                  <a:srgbClr val="FF0000"/>
                </a:solidFill>
              </a:rPr>
              <a:t>Quality of life is 50% that of person with normal vision health.</a:t>
            </a:r>
          </a:p>
          <a:p>
            <a:pPr lvl="2"/>
            <a:endParaRPr lang="en-US" sz="1200" dirty="0"/>
          </a:p>
        </p:txBody>
      </p:sp>
      <p:sp>
        <p:nvSpPr>
          <p:cNvPr id="7" name="Slide Number Placeholder 6">
            <a:extLst>
              <a:ext uri="{FF2B5EF4-FFF2-40B4-BE49-F238E27FC236}">
                <a16:creationId xmlns:a16="http://schemas.microsoft.com/office/drawing/2014/main" id="{AF530E79-5B35-3314-3746-313A152D049B}"/>
              </a:ext>
            </a:extLst>
          </p:cNvPr>
          <p:cNvSpPr>
            <a:spLocks noGrp="1"/>
          </p:cNvSpPr>
          <p:nvPr>
            <p:ph type="sldNum" sz="quarter" idx="12"/>
          </p:nvPr>
        </p:nvSpPr>
        <p:spPr/>
        <p:txBody>
          <a:bodyPr/>
          <a:lstStyle/>
          <a:p>
            <a:fld id="{6E91CC32-6A6B-4E2E-BBA1-6864F305DA26}" type="slidenum">
              <a:rPr lang="en-US" smtClean="0"/>
              <a:t>9</a:t>
            </a:fld>
            <a:endParaRPr lang="en-US"/>
          </a:p>
        </p:txBody>
      </p:sp>
      <p:pic>
        <p:nvPicPr>
          <p:cNvPr id="16" name="Picture 15">
            <a:extLst>
              <a:ext uri="{FF2B5EF4-FFF2-40B4-BE49-F238E27FC236}">
                <a16:creationId xmlns:a16="http://schemas.microsoft.com/office/drawing/2014/main" id="{18FF5AFB-D19C-2253-5F1D-E8D95F544FD4}"/>
              </a:ext>
            </a:extLst>
          </p:cNvPr>
          <p:cNvPicPr>
            <a:picLocks noChangeAspect="1"/>
          </p:cNvPicPr>
          <p:nvPr/>
        </p:nvPicPr>
        <p:blipFill>
          <a:blip r:embed="rId3"/>
          <a:stretch>
            <a:fillRect/>
          </a:stretch>
        </p:blipFill>
        <p:spPr>
          <a:xfrm>
            <a:off x="3200945" y="1117906"/>
            <a:ext cx="2964769" cy="4743631"/>
          </a:xfrm>
          <a:prstGeom prst="rect">
            <a:avLst/>
          </a:prstGeom>
        </p:spPr>
      </p:pic>
      <p:sp>
        <p:nvSpPr>
          <p:cNvPr id="17" name="TextBox 16">
            <a:extLst>
              <a:ext uri="{FF2B5EF4-FFF2-40B4-BE49-F238E27FC236}">
                <a16:creationId xmlns:a16="http://schemas.microsoft.com/office/drawing/2014/main" id="{2EAC831D-EBEF-73C1-7309-B39A2903CE34}"/>
              </a:ext>
            </a:extLst>
          </p:cNvPr>
          <p:cNvSpPr txBox="1"/>
          <p:nvPr/>
        </p:nvSpPr>
        <p:spPr>
          <a:xfrm>
            <a:off x="3200945" y="5933372"/>
            <a:ext cx="3260936" cy="984885"/>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Source: Gary C. Brown, MD, MBA; Melissa M. Brown, MD, MN, MBA; Joshua D. Stein, MD, MSc, MS; Richard P. Wilson, MD; and George L. Spaeth, MD, 2014. "Measuring the Impact of Glaucoma and the Value of Treatment: A primer on value-based medicine.“ </a:t>
            </a:r>
            <a:r>
              <a:rPr lang="en-US" sz="800" i="1" dirty="0">
                <a:latin typeface="Calibri" panose="020F0502020204030204" pitchFamily="34" charset="0"/>
                <a:ea typeface="Calibri" panose="020F0502020204030204" pitchFamily="34" charset="0"/>
                <a:cs typeface="Calibri" panose="020F0502020204030204" pitchFamily="34" charset="0"/>
              </a:rPr>
              <a:t>Glaucoma Today</a:t>
            </a:r>
            <a:r>
              <a:rPr lang="en-US" sz="800" dirty="0">
                <a:latin typeface="Calibri" panose="020F0502020204030204" pitchFamily="34" charset="0"/>
                <a:ea typeface="Calibri" panose="020F0502020204030204" pitchFamily="34" charset="0"/>
                <a:cs typeface="Calibri" panose="020F0502020204030204" pitchFamily="34" charset="0"/>
              </a:rPr>
              <a:t>. March/April 2014. </a:t>
            </a:r>
          </a:p>
          <a:p>
            <a:endParaRPr lang="en-US" dirty="0"/>
          </a:p>
        </p:txBody>
      </p:sp>
      <p:pic>
        <p:nvPicPr>
          <p:cNvPr id="21" name="Picture 20">
            <a:extLst>
              <a:ext uri="{FF2B5EF4-FFF2-40B4-BE49-F238E27FC236}">
                <a16:creationId xmlns:a16="http://schemas.microsoft.com/office/drawing/2014/main" id="{B444312D-1B48-DA1B-58D9-8DCF77C1DA38}"/>
              </a:ext>
            </a:extLst>
          </p:cNvPr>
          <p:cNvPicPr>
            <a:picLocks noChangeAspect="1"/>
          </p:cNvPicPr>
          <p:nvPr/>
        </p:nvPicPr>
        <p:blipFill>
          <a:blip r:embed="rId4"/>
          <a:stretch>
            <a:fillRect/>
          </a:stretch>
        </p:blipFill>
        <p:spPr>
          <a:xfrm>
            <a:off x="236569" y="1117907"/>
            <a:ext cx="2459659" cy="4743630"/>
          </a:xfrm>
          <a:prstGeom prst="rect">
            <a:avLst/>
          </a:prstGeom>
        </p:spPr>
      </p:pic>
      <p:sp>
        <p:nvSpPr>
          <p:cNvPr id="22" name="TextBox 21">
            <a:extLst>
              <a:ext uri="{FF2B5EF4-FFF2-40B4-BE49-F238E27FC236}">
                <a16:creationId xmlns:a16="http://schemas.microsoft.com/office/drawing/2014/main" id="{B01A95ED-DD2E-A174-BD71-27F970A726A8}"/>
              </a:ext>
            </a:extLst>
          </p:cNvPr>
          <p:cNvSpPr txBox="1"/>
          <p:nvPr/>
        </p:nvSpPr>
        <p:spPr>
          <a:xfrm>
            <a:off x="49000" y="5933373"/>
            <a:ext cx="3260936" cy="984885"/>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Source: Gary C. Brown, MD, MBA; Melissa M. Brown, MD, MN, MBA; Joshua D. Stein, MD, MSc, MS; Richard P. Wilson, MD; and George L. Spaeth, MD, 2014. "Measuring the Impact of Glaucoma and the Value of Treatment: A primer on value-based medicine.“ </a:t>
            </a:r>
            <a:r>
              <a:rPr lang="en-US" sz="800" i="1" dirty="0">
                <a:latin typeface="Calibri" panose="020F0502020204030204" pitchFamily="34" charset="0"/>
                <a:ea typeface="Calibri" panose="020F0502020204030204" pitchFamily="34" charset="0"/>
                <a:cs typeface="Calibri" panose="020F0502020204030204" pitchFamily="34" charset="0"/>
              </a:rPr>
              <a:t>Glaucoma Today</a:t>
            </a:r>
            <a:r>
              <a:rPr lang="en-US" sz="800" dirty="0">
                <a:latin typeface="Calibri" panose="020F0502020204030204" pitchFamily="34" charset="0"/>
                <a:ea typeface="Calibri" panose="020F0502020204030204" pitchFamily="34" charset="0"/>
                <a:cs typeface="Calibri" panose="020F0502020204030204" pitchFamily="34" charset="0"/>
              </a:rPr>
              <a:t>. March/April 2014. </a:t>
            </a:r>
          </a:p>
          <a:p>
            <a:endParaRPr lang="en-US" dirty="0"/>
          </a:p>
        </p:txBody>
      </p:sp>
      <p:sp>
        <p:nvSpPr>
          <p:cNvPr id="4" name="Rectangle 3">
            <a:extLst>
              <a:ext uri="{FF2B5EF4-FFF2-40B4-BE49-F238E27FC236}">
                <a16:creationId xmlns:a16="http://schemas.microsoft.com/office/drawing/2014/main" id="{DF895349-F99E-12A4-6E8E-4D5076B0E012}"/>
              </a:ext>
            </a:extLst>
          </p:cNvPr>
          <p:cNvSpPr/>
          <p:nvPr/>
        </p:nvSpPr>
        <p:spPr>
          <a:xfrm>
            <a:off x="3200945" y="4232031"/>
            <a:ext cx="2895055" cy="28135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 name="Rectangle 4">
            <a:extLst>
              <a:ext uri="{FF2B5EF4-FFF2-40B4-BE49-F238E27FC236}">
                <a16:creationId xmlns:a16="http://schemas.microsoft.com/office/drawing/2014/main" id="{E4EAE6BE-5C40-B4E2-50BF-F9A7AD9A4BAE}"/>
              </a:ext>
            </a:extLst>
          </p:cNvPr>
          <p:cNvSpPr/>
          <p:nvPr/>
        </p:nvSpPr>
        <p:spPr>
          <a:xfrm>
            <a:off x="3200945" y="1981200"/>
            <a:ext cx="2895055" cy="281354"/>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839198"/>
      </p:ext>
    </p:extLst>
  </p:cSld>
  <p:clrMapOvr>
    <a:masterClrMapping/>
  </p:clrMapOvr>
</p:sld>
</file>

<file path=ppt/theme/theme1.xml><?xml version="1.0" encoding="utf-8"?>
<a:theme xmlns:a="http://schemas.openxmlformats.org/drawingml/2006/main" name="DylanVTI">
  <a:themeElements>
    <a:clrScheme name="AnalogousFromLightSeedLeftStep">
      <a:dk1>
        <a:srgbClr val="000000"/>
      </a:dk1>
      <a:lt1>
        <a:srgbClr val="FFFFFF"/>
      </a:lt1>
      <a:dk2>
        <a:srgbClr val="242F41"/>
      </a:dk2>
      <a:lt2>
        <a:srgbClr val="E3E8E2"/>
      </a:lt2>
      <a:accent1>
        <a:srgbClr val="C28CD0"/>
      </a:accent1>
      <a:accent2>
        <a:srgbClr val="9273C6"/>
      </a:accent2>
      <a:accent3>
        <a:srgbClr val="8C8FD0"/>
      </a:accent3>
      <a:accent4>
        <a:srgbClr val="7399C6"/>
      </a:accent4>
      <a:accent5>
        <a:srgbClr val="6FADB6"/>
      </a:accent5>
      <a:accent6>
        <a:srgbClr val="67B29C"/>
      </a:accent6>
      <a:hlink>
        <a:srgbClr val="628F57"/>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lanVTI" id="{602636BD-A055-489B-83EC-AD971B7E5F9C}" vid="{CD33A9BC-C4B5-4F36-8A14-490DC4E38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4123</TotalTime>
  <Words>5658</Words>
  <Application>Microsoft Office PowerPoint</Application>
  <PresentationFormat>Widescreen</PresentationFormat>
  <Paragraphs>390</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Arial</vt:lpstr>
      <vt:lpstr>Calibri</vt:lpstr>
      <vt:lpstr>Helvetica</vt:lpstr>
      <vt:lpstr>Lato Extended</vt:lpstr>
      <vt:lpstr>Neue Haas Grotesk Text Pro</vt:lpstr>
      <vt:lpstr>Roboto</vt:lpstr>
      <vt:lpstr>ui-sans-serif</vt:lpstr>
      <vt:lpstr>DylanVTI</vt:lpstr>
      <vt:lpstr>Bringing Sight to Life:  Value Based Medicine with home tonometry for glaucoma</vt:lpstr>
      <vt:lpstr>Scenario “Pitch”</vt:lpstr>
      <vt:lpstr>Glaucoma Problems</vt:lpstr>
      <vt:lpstr>Digital Health Solution</vt:lpstr>
      <vt:lpstr>Clinical Benefits vs. Risks</vt:lpstr>
      <vt:lpstr>Operational Benefits vs. Risks</vt:lpstr>
      <vt:lpstr>Technical Benefits vs. Risks</vt:lpstr>
      <vt:lpstr>Financial Benefits</vt:lpstr>
      <vt:lpstr>Financial Benefits – Value Based Medicine</vt:lpstr>
      <vt:lpstr>Financial Benefits – Value Based Medicine</vt:lpstr>
      <vt:lpstr>Financial Benefits – Return on Investment</vt:lpstr>
      <vt:lpstr>Financial Benefits – Value Based Medicine</vt:lpstr>
      <vt:lpstr>Financial Risks</vt:lpstr>
      <vt:lpstr>Recommendation</vt:lpstr>
      <vt:lpstr>PowerPoint Presentation</vt:lpstr>
      <vt:lpstr>References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Bringing Sight to Life: Value Based Medicine with home tonometry for glaucoma</dc:title>
  <dc:creator>Adam Lang</dc:creator>
  <cp:lastModifiedBy>Adam Lang</cp:lastModifiedBy>
  <cp:revision>1</cp:revision>
  <dcterms:created xsi:type="dcterms:W3CDTF">2023-10-29T00:32:01Z</dcterms:created>
  <dcterms:modified xsi:type="dcterms:W3CDTF">2023-11-05T15:15:38Z</dcterms:modified>
</cp:coreProperties>
</file>